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4.xml" ContentType="application/vnd.openxmlformats-officedocument.presentationml.notesSlide+xml"/>
  <Override PartName="/ppt/ink/ink9.xml" ContentType="application/inkml+xml"/>
  <Override PartName="/ppt/ink/ink10.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tags/tag1.xml" ContentType="application/vnd.openxmlformats-officedocument.presentationml.tags+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 id="2147483718" r:id="rId2"/>
  </p:sldMasterIdLst>
  <p:notesMasterIdLst>
    <p:notesMasterId r:id="rId20"/>
  </p:notesMasterIdLst>
  <p:sldIdLst>
    <p:sldId id="256" r:id="rId3"/>
    <p:sldId id="297" r:id="rId4"/>
    <p:sldId id="298" r:id="rId5"/>
    <p:sldId id="308" r:id="rId6"/>
    <p:sldId id="304" r:id="rId7"/>
    <p:sldId id="305" r:id="rId8"/>
    <p:sldId id="314" r:id="rId9"/>
    <p:sldId id="315" r:id="rId10"/>
    <p:sldId id="323" r:id="rId11"/>
    <p:sldId id="325" r:id="rId12"/>
    <p:sldId id="326" r:id="rId13"/>
    <p:sldId id="318" r:id="rId14"/>
    <p:sldId id="319" r:id="rId15"/>
    <p:sldId id="320" r:id="rId16"/>
    <p:sldId id="321" r:id="rId17"/>
    <p:sldId id="324" r:id="rId18"/>
    <p:sldId id="316"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57" d="100"/>
          <a:sy n="57" d="100"/>
        </p:scale>
        <p:origin x="632" y="36"/>
      </p:cViewPr>
      <p:guideLst>
        <p:guide orient="horz" pos="21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02:38:47.612"/>
    </inkml:context>
    <inkml:brush xml:id="br0">
      <inkml:brushProperty name="width" value="0.025" units="cm"/>
      <inkml:brushProperty name="height" value="0.025" units="cm"/>
      <inkml:brushProperty name="color" value="#FFFFFF"/>
    </inkml:brush>
  </inkml:definitions>
  <inkml:trace contextRef="#ctx0" brushRef="#br0">1 0 24575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5T01:56:26.295"/>
    </inkml:context>
    <inkml:brush xml:id="br0">
      <inkml:brushProperty name="width" value="0.025" units="cm"/>
      <inkml:brushProperty name="height" value="0.025" units="cm"/>
    </inkml:brush>
  </inkml:definitions>
  <inkml:trace contextRef="#ctx0" brushRef="#br0">0 1 24575</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6" units="1/cm"/>
          <inkml:channelProperty channel="Y" name="resolution" value="28.34646" units="1/cm"/>
          <inkml:channelProperty channel="F" name="resolution" value="2.84167" units="1/cm"/>
        </inkml:channelProperties>
      </inkml:inkSource>
      <inkml:timestamp xml:id="ts0" timeString="2022-02-24T21:14:36"/>
    </inkml:context>
    <inkml:brush xml:id="br0">
      <inkml:brushProperty name="width" value="0.35" units="cm"/>
      <inkml:brushProperty name="height" value="0.35" units="cm"/>
      <inkml:brushProperty name="color" value="#FFFFFF"/>
    </inkml:brush>
  </inkml:definitions>
  <inkml:trace contextRef="#ctx0" brushRef="#br0">0 0 24575</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6" units="1/cm"/>
          <inkml:channelProperty channel="Y" name="resolution" value="28.34646" units="1/cm"/>
          <inkml:channelProperty channel="F" name="resolution" value="2.84167" units="1/cm"/>
        </inkml:channelProperties>
      </inkml:inkSource>
      <inkml:timestamp xml:id="ts0" timeString="2022-02-24T21:14:36"/>
    </inkml:context>
    <inkml:brush xml:id="br0">
      <inkml:brushProperty name="width" value="0.35" units="cm"/>
      <inkml:brushProperty name="height" value="0.35" units="cm"/>
      <inkml:brushProperty name="color" value="#FFFFFF"/>
    </inkml:brush>
  </inkml:definitions>
  <inkml:trace contextRef="#ctx0" brushRef="#br0">0 0 24575,'13'1'0,"-1"0"0,0 1 0,-1 0 0,18 6 0,3 0 0,235 42 0,-241-47 28,34-1-85,-33-2-459,30 5 1607,19 7-2841,144 15 1951,213 9 9740,245 83-35632,-651-115 60492,0-1-60875,0-1 34099,0-1-8022,0-2-6,1 0 4,45-10-1,153-19 4030,-223 30-16880,0 0 26460,0-1-18400,-1 0 4789,1 1 4,0-1-6,-1 0 3,1 0 3,-1-1-6,1 1 3,-1 0 3,0-1-6,4-3 4,-6 5-46,1 0 135,-1-1-134,1 1 41,-1-1 7,0 1-8,0-1 7,1 0-3,-1 1-3,0-1 6,0 1-3,0-1-3,1 1 7,-1-1-8,0 0 7,0 1-3,0-1-3,0 1 6,0-1-3,0 0-3,0 1 7,0-1-8,-1 0 7,1-1-4,-1 1 1,0 0 0,0-1-1,0 1 4,0 0-6,0 0 4,0 0-1,0 0-1,0 0 4,0 0-6,0 0 4,0 0-2,-2-1 4,-11-5-6,-26-12 4,8 5-1,-6-4 0,0 3 0,0 1 0,-1 2 0,-57-10 0,44 14 0,0 2 0,0 3 0,-55 3 0,-242 3 0,204-4 0,523 0-3648,399 3 8410,-446 12 829,111 1-11283,-185-16 4079,-1 2-10835,-17-1 29501,-21-15-11433,16-1-20411,34 18 20076,341 6-10297,-337-1 18026,363-7-10303,-303-1-40836,-328 1 78775,25 2-54250,-28-2 13843,-1 0-243,1 0 0,-1 0 0,1 0 0,-1 0 0,1 0 0,-1 0 0,1 0 0,-1 0 0,1 1 0,-1-1 0,0 0 0,1 0 0,-1 1 0,1-1 0,-1 0 0,1 1 0,-1-1 0,0 0 0,1 1 0,-1-1 0,0 0 0,1 1 0,-1-1 0,0 1 0,0-1 0,0 1 0,1-1 0,-1 1 0,0-1 0,0 1 0,0-1 0,0 1 0,0-1 0,0 1 0,0-1 0,0 1 0,0-1 0,0 1 0,0-1 0,0 1 0,0-1 0,0 1 0,0 0 0,-1 0 0,0 1 0,0-1 0,0 0 0,0 1 0,0-1 0,0 0 0,-1 0 0,1 0 0,0 0 0,0 0 0,-1 0 0,1 0 0,-1 0 0,1 0 0,-3 0 0,-26 8 0,25-7 0,-22 3 0,-1 0 0,-42 1 0,-58-5 0,69-2 0,-819-1-6881,804 3 25722,-142 22-35880,150-12 24758,-72 13-11349,91-16 1478,0-2 6786,-1-2-6126,-60-3 1492,52-1 592,-104 12-1777,7 24 192,-31 4 4166,61-24-4760,117-16 1587,8-2 0,13-4 0,-10 3 0,20-6 2,0 1-7,0 2 10,40-7-9,82-1-29,-76 8 11,428-17-2517,-154 11 8037,0-22-9235,-183 1 5942,-93 15-300,-40 12-9497,0 2 12202,0 1-4901,0 2 288,50 3 3,-25-1 363,-44-1-2399,-6 0 4963,1 0-4120,0 0 1133,0 1 59,0-1 4,6 2-6,-11-1-231,0-1 703,1 0-701,-1 0 229,0 0 3,0 0 3,0 0-6,0 0 3,0 0 3,0 1-6,0-1 3,0 0 3,0 0-6,0 0 4,0 0-2,1 0 4,-1 0-6,0 1 3,0-1 3,0 0-6,0 0 3,0 0 3,0 0-6,0 0 3,0 1 3,0-1-6,0 0 3,0 0 3,0 0-6,0 0 4,-1 0-2,1 1 4,0-1-6,0 0 3,0 0 3,0 0-6,0 0 3,0 0 3,0 0-6,0 1 3,0-1 3,0 0-6,-1 0 4,1 0-2,0 0 4,0 0-6,0 0 3,0 0 3,0 0-6,0 0 3,-1 0 3,1 0-6,0 1 3,0-1 3,0 0-6,0 0 3,0 0 3,-1 0-6,1 0 4,0 0-2,-12 5-12,-11 3 55,-1-2-83,-45 6 54,-55-1-13,108-10 0,-691 11-4582,501-14 17012,-957 0-28043,-5 3 37527,285-1-43035</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6" units="1/cm"/>
          <inkml:channelProperty channel="Y" name="resolution" value="28.34646" units="1/cm"/>
          <inkml:channelProperty channel="F" name="resolution" value="2.84167" units="1/cm"/>
        </inkml:channelProperties>
      </inkml:inkSource>
      <inkml:timestamp xml:id="ts0" timeString="2022-02-24T21:14:36"/>
    </inkml:context>
    <inkml:brush xml:id="br0">
      <inkml:brushProperty name="width" value="0.025" units="cm"/>
      <inkml:brushProperty name="height" value="0.025" units="cm"/>
      <inkml:brushProperty name="color" value="#FFFFFF"/>
    </inkml:brush>
  </inkml:definitions>
  <inkml:trace contextRef="#ctx0" brushRef="#br0">0 1 24575,'2'30'0,"-2"-28"0,1 0 0,-1 0 0,0 1 0,1-1 0,-1 0 0,1 0 0,0 0 0,0 0 0,0 0 0,0 0 0,2 2 0,-2-3 0,0-1 0,0 1 0,0 0 0,-1-1 0,1 1 0,0-1 0,0 0 0,0 1 0,0-1 0,1 0 0,-1 0 0,0 1 0,0-1 0,0 0 0,0 0 0,0 0 0,2-1 0,20-4 0,-1 0 0,-12 4 0,-1-1 0,1 0 0,-1 0 0,13-6 0,-5 3 0,-9 2-120,-6 3 436,-1 0-589,1 0 352,-1 0-83,0-1 8,1 1-8,-1-1 8,0 1-8,1-1 8,-1 1-7,0-1 3,0 0 3,1 0-7,-1 1 8,0-1-8,0 0 8,0 0-8,0 0 8,0 0-8,0 0 8,-1-1-8,1 1 8,0 0-8,0 0 8,-1 0-8,1-1 8,-1 1-8,1-2 8,0-1-6789</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6" units="1/cm"/>
          <inkml:channelProperty channel="Y" name="resolution" value="28.34646" units="1/cm"/>
          <inkml:channelProperty channel="F" name="resolution" value="2.84167" units="1/cm"/>
        </inkml:channelProperties>
      </inkml:inkSource>
      <inkml:timestamp xml:id="ts0" timeString="2022-02-24T21:14:36"/>
    </inkml:context>
    <inkml:brush xml:id="br0">
      <inkml:brushProperty name="width" value="0.025" units="cm"/>
      <inkml:brushProperty name="height" value="0.025" units="cm"/>
      <inkml:brushProperty name="color" value="#FFFFFF"/>
    </inkml:brush>
  </inkml:definitions>
  <inkml:trace contextRef="#ctx0" brushRef="#br0">25 26 24575,'0'-1'0,"0"1"0,0-1 0,-1 0 0,1 0 0,0 0 0,0 0 0,0 1 0,0-1 0,0 0 0,1 0 0,-1 0 0,0 0 0,0 1 0,1-2 0,-1 1 0,0 0 0,1 1 0,-1-1 0,0 1 0,0-1 0,0 0 0,0 1 0,0-1 0,0 0 0,0 1 0,0-1 0,0 1 0,0-1 0,0 0 0,0 1 0,-1-2 0,1 2 0,-21 8 0,17-2 0,4-6 0,0 1 0,1-1 0,-1 1 0,0-1 0,1 0 0,-1 1 0,0-1 0,1 0 0,-1 0 0,1 1 0,-1-1 0,0 0 0,1 0 0,-1 1 0,1-1 0,-1 0 0,1 0 0,-1 0 0,1 0 0,0 0 0,14 2-1365</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6" units="1/cm"/>
          <inkml:channelProperty channel="Y" name="resolution" value="28.34646" units="1/cm"/>
          <inkml:channelProperty channel="F" name="resolution" value="2.84167" units="1/cm"/>
        </inkml:channelProperties>
      </inkml:inkSource>
      <inkml:timestamp xml:id="ts0" timeString="2022-02-24T21:14:36"/>
    </inkml:context>
    <inkml:brush xml:id="br0">
      <inkml:brushProperty name="width" value="0.025" units="cm"/>
      <inkml:brushProperty name="height" value="0.025" units="cm"/>
      <inkml:brushProperty name="color" value="#FFFFFF"/>
    </inkml:brush>
  </inkml:definitions>
  <inkml:trace contextRef="#ctx0" brushRef="#br0">0 0 24575</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6" units="1/cm"/>
          <inkml:channelProperty channel="Y" name="resolution" value="28.34646" units="1/cm"/>
          <inkml:channelProperty channel="F" name="resolution" value="2.84167" units="1/cm"/>
        </inkml:channelProperties>
      </inkml:inkSource>
      <inkml:timestamp xml:id="ts0" timeString="2022-02-24T21:14:36"/>
    </inkml:context>
    <inkml:brush xml:id="br0">
      <inkml:brushProperty name="width" value="0.025" units="cm"/>
      <inkml:brushProperty name="height" value="0.025" units="cm"/>
      <inkml:brushProperty name="color" value="#FFFFFF"/>
    </inkml:brush>
  </inkml:definitions>
  <inkml:trace contextRef="#ctx0" brushRef="#br0">0 0 24575,'1'11'0,"0"0"0,4 18 0,2 9 0,-7-31 0,1 0 0,1 0 0,2 9 0,-3-13 0,-1-1 0,1 1 0,0-1 0,1 0 0,-1 1 0,0-1 0,1 0 0,-1 0 0,1 0 0,0 0 0,0 0 0,3 2 0,-5-4 0,1 1 0,-1-1 0,1 0 0,0 1 0,-1-1 0,1 0 0,-1 0 0,1 0 0,0 0 0,-1 1 0,1-1 0,-1 0 0,1 0 0,0 0 0,-1 0 0,1-1 0,0 1 0,-1 0 0,1 0 0,0 0 0,-1 0 0,1-1 0,-1 1 0,1 0 0,-1 0 0,1-1 0,-1 1 0,1-1 0,-1 1 0,1 0 0,-1-1 0,2 0 0,12-20 0,-9 14 0,0-1 0,-3 5 0,0-1 0,1 0 0,0 1 0,-1 0 0,1 0 0,4-4 0,-6 7 0,0-1 0,-1 1 0,1 0 0,-1-1 0,1 1 0,-1 0 0,1 0 0,0-1 0,-1 1 0,1 0 0,0 0 0,-1 0 0,1 0 0,0 0 0,-1 0 0,1 0 0,-1 0 0,2 0 0,-1 1 0,0-1 0,0 1 0,0 0 0,0-1 0,0 1 0,0 0 0,0-1 0,0 1 0,0 0 0,0 0 0,-1 0 0,1 0 0,0 0 0,0 1 0,6 12-1365,-1-1-1366</inkml:trace>
</inkml:ink>
</file>

<file path=ppt/ink/ink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6" units="1/cm"/>
          <inkml:channelProperty channel="Y" name="resolution" value="28.34646" units="1/cm"/>
          <inkml:channelProperty channel="F" name="resolution" value="2.84167" units="1/cm"/>
        </inkml:channelProperties>
      </inkml:inkSource>
      <inkml:timestamp xml:id="ts0" timeString="2022-02-24T21:14:36"/>
    </inkml:context>
    <inkml:brush xml:id="br0">
      <inkml:brushProperty name="width" value="0.025" units="cm"/>
      <inkml:brushProperty name="height" value="0.025" units="cm"/>
      <inkml:brushProperty name="color" value="#FFFFFF"/>
    </inkml:brush>
  </inkml:definitions>
  <inkml:trace contextRef="#ctx0" brushRef="#br0">122 24 24575,'-1'3'0,"-1"-1"0,0 0 0,0 0 0,0 0 0,0 0 0,-1-1 0,1 1 0,0 0 0,-1-1 0,1 0 0,-1 0 0,1 1 0,-1-1 0,0-1 0,1 1 0,-1 0 0,0-1 0,0 1 0,0-1 0,1 0 0,-6 0 0,-4 0 0,9 1 0,-1-1 0,1 0 0,-1 0 0,1 0 0,-1 0 0,1-1 0,-4 0 0,31-3 0,-23 4 0,-1 0 0,1-1 0,-1 1 0,1 0 0,-1 0 0,1 0 0,-1-1 0,1 1 0,-1 0 0,1 0 0,-1-1 0,0 1 0,1-1 0,-1 1 0,1 0 0,-1-1 0,0 1 0,1-1 0,-1 1 0,0-1 0,0 1 0,1-1 0,-1 1 0,0-1 0,0 0 0,1 0 0,-1 0 0,0 1 0,1-1 0,-1 0 0,1 0 0,0 0 0,-1 0 0,1 1 0,-1-1 0,1 0 0,0 1 0,0-1 0,-1 0 0,3 0 0,7-3 0,-8 3 0,-7 1 0,-1 0 0,-41 1 0,29-1 0,17 0 0,7 0 0,8 0 0,-2-1 0,0 1 0,0 1 0,0 0 0,0 0 0,12 4 0,-4 4 0,-19-9 0,-1 1 0,0-1 0,0 0 0,0 0 0,1 0 0,-1 1 0,0-1 0,0 0 0,0 0 0,1 0 0,-1 1 0,0-1 0,0 0 0,0 0 0,0 1 0,0-1 0,0 0 0,1 1 0,-1-1 0,0 0 0,0 0 0,0 1 0,0-1 0,0 1 0,-1-1 0,1 1 0,0-1 0,-1 1 0,1-1 0,0 1 0,-1-1 0,1 1 0,-1-1 0,1 1 0,0-1 0,-1 0 0,1 1 0,-1-1 0,0 0 0,1 0 0,-1 1 0,0-1 0,1 0 0,0 0 0,0 1 0,0-1 0,-1 0 0,1 0 0,0 0 0,0 0 0,0 0 0,-1 0 0,1 0 0,0 0 0,0 0 0,0 0 0,-1 1 0,1-1 0,0 0 0,0 0 0,0 0 0,-1 0 0,1 0 0,0-1 0,0 1 0,0 0 0,-1 0 0,1 0 0,0 0 0,0 0 0,0 0 0,-1 0 0,1 0 0,0 0 0,0 0 0,0-1 0,0 1 0,-1 0 0,1 0 0,0 0 0,0-1 0,0-8 0,8-14 0,-8 21 0,3-6 0,-1 1 0,-1 15 0,-1 7 0,0 2 0,2-35 0,0 0 0,-2 15 0,0 13 0,0-8 0,0 5-1365,0-2-1366</inkml:trace>
</inkml:ink>
</file>

<file path=ppt/ink/ink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6" units="1/cm"/>
          <inkml:channelProperty channel="Y" name="resolution" value="28.34646" units="1/cm"/>
          <inkml:channelProperty channel="F" name="resolution" value="2.84167" units="1/cm"/>
        </inkml:channelProperties>
      </inkml:inkSource>
      <inkml:timestamp xml:id="ts0" timeString="2022-02-24T21:14:36"/>
    </inkml:context>
    <inkml:brush xml:id="br0">
      <inkml:brushProperty name="width" value="0.025" units="cm"/>
      <inkml:brushProperty name="height" value="0.025" units="cm"/>
      <inkml:brushProperty name="color" value="#FFFFFF"/>
    </inkml:brush>
  </inkml:definitions>
  <inkml:trace contextRef="#ctx0" brushRef="#br0">135 53 24575,'0'3'0,"0"-1"0,0 1 0,0-1 0,-1 0 0,1 1 0,-1-1 0,1 0 0,-1 1 0,0-1 0,0 0 0,0 0 0,-1 0 0,1 0 0,0 0 0,-1 0 0,1 0 0,-4 3 0,2-3 0,1 0 0,-1 0 0,0 0 0,0 0 0,0-1 0,0 1 0,-1-1 0,1 0 0,0 0 0,0 0 0,-1-1 0,-3 1 0,6-1 0,-1 0 0,1 0 0,-1-1 0,1 1 0,0-1 0,-1 1 0,1-1 0,-1 1 0,1-1 0,0 0 0,-1 0 0,1 1 0,0-1 0,0 0 0,0 0 0,0-1 0,0 1 0,0 0 0,0 0 0,-1-2 0,-18-30 0,18 30 0,0-1 0,0 0 0,0 0 0,0 0 0,0 0 0,1 0 0,0 0 0,0 0 0,0 0 0,-1-9 0,2 12 0,0 1 0,1-1 0,-1 1 0,0-1 0,1 0 0,-1 1 0,0-1 0,1 1 0,-1-1 0,0 1 0,1-1 0,-1 1 0,1 0 0,-1-1 0,1 1 0,-1-1 0,1 1 0,-1 0 0,1-1 0,0 1 0,-1 0 0,1 0 0,-1 0 0,1-1 0,0 1 0,-1 0 0,1 0 0,-1 0 0,1 0 0,0 0 0,-1 0 0,1 0 0,0 0 0,-1 0 0,1 0 0,-1 1 0,1-1 0,0 0 0,0 1 0,2-1 0,0 1 0,1 0 0,-1 1 0,0-1 0,-1 0 0,6 3 0,-1 3 0,0 1 0,0-1 0,0 1 0,-1 0 0,0 0 0,5 12 0,8 9 0,-19-29 0,0 0 0,0 0 0,0 0 0,0 0 0,0 0 0,0 1 0,0-1 0,0 0 0,0 0 0,1 0 0,-1 0 0,0 0 0,0 1 0,0-1 0,0 0 0,0 0 0,0 0 0,0 0 0,1 0 0,-1 0 0,0 0 0,0 0 0,0 0 0,0 0 0,0 1 0,1-1 0,-1 0 0,0 0 0,0 0 0,0 0 0,0 0 0,1 0 0,-1 0 0,0 0 0,0 0 0,0 0 0,0 0 0,1 0 0,-1 0 0,0-1 0,0 1 0,0 0 0,3-8 0,-4-17 0,1 23 0,0-6 0,0 6 0,0 0 0,0 0 0,0 0 0,0 0 0,0 0 0,0 0 0,-1 1 0,-1-4 0,2 4 0,0 1 0,0 0 0,0 0 0,0-1 0,-1 1 0,1 0 0,0 0 0,0 0 0,-1-1 0,1 1 0,0 0 0,0 0 0,-1 0 0,1 0 0,0-1 0,-1 1 0,1 0 0,0 0 0,0 0 0,-1 0 0,1 0 0,-1 0 0,-11 4 0,-21 18 0,26-17 0,0 0 0,0 0 0,0-1 0,-1 0 0,0 0 0,-11 4 0,18-8 0,0 0 0,1 0 0,-1 0 0,1 0 0,-1 0 0,0 0 0,1-1 0,-1 1 0,1 0 0,-1 0 0,1 0 0,-1-1 0,1 1 0,-1 0 0,1-1 0,-1 1 0,1 0 0,-1-1 0,1 1 0,-1 0 0,1-1 0,-1 1 0,1-1 0,0 1 0,-1-1 0,1 1 0,0-1 0,0 1 0,-1-2 0,1 2 0,0 0 0,1 0 0,-1 1 0,0-1 0,0 0 0,0 0 0,0 0 0,1 0 0,-1 0 0,0 0 0,0 1 0,0-1 0,1 0 0,-1 0 0,0 0 0,0 0 0,1 0 0,-1 0 0,0 0 0,0 0 0,0 0 0,1 0 0,-1 0 0,0 0 0,0 0 0,1 0 0,-1 0 0,0 0 0,0-1 0,0 1 0,1 0 0,-1 0 0,0 0 0,0 0 0,0 0 0,1 0 0,-1 0 0,0-1 0,0 1 0,0 0 0,0 0 0,0 0 0,1-1 0,-1 1 0,0 0 0,0 0 0,0 0 0,0-1 0,0 1 0,0 0 0,0 0 0,0 0 0,0-1 0,0 1 0,0 0 0,0 0 0,0-1 0,0 1 0,0 0 0,0 0 0,0 0 0,0-1 0,0 1 0,0 0 0,0 0 0,0 0 0,0-1 0,0 1 0,23 17 0,-20-14 0,1-1 0,-1 1 0,0-1 0,1 1 0,-1-1 0,1 0 0,-1-1 0,8 3 0,-11-4 0,1 0 0,0 0 0,0 0 0,0 0 0,-1-1 0,1 1 0,0 0 0,0 0 0,-1-1 0,1 1 0,0-1 0,-1 1 0,1 0 0,0-1 0,-1 1 0,1-1 0,-1 0 0,1 1 0,-1-1 0,1 1 0,-1-1 0,1 0 0,-1 0 0,0 1 0,1-1 0,-1 0 0,0 1 0,1-1 0,-1 0 0,0 0 0,0-1 0,7-29 0,-6 25 0,4-39 0,-4 45 0,-1 0 0,0-1 0,0 1 0,0 0 0,0 0 0,0 0 0,0 0 0,0 0 0,0 0 0,0-1 0,0 1 0,0 0 0,0 0 0,0 0 0,0 0 0,0 0 0,0-1 0,0 1 0,-1 0 0,1 0 0,0 0 0,0 0 0,0 0 0,0 0 0,0 0 0,0-1 0,0 1 0,0 0 0,0 0 0,0 0 0,-1 0 0,1 0 0,0 0 0,0 0 0,0 0 0,0 0 0,0 0 0,0 0 0,-1 0 0,1 0 0,0 0 0,-6 3 0,-4 11 0,9-14 0,-10 16 0,0 1 0,-12 24 0,61-76 0,-32 29 0,8-8 0,-13 14 0,-1-1 0,0 1 0,1 0 0,-1 0 0,1 0 0,-1-1 0,1 1 0,-1 0 0,0 0 0,1 0 0,-1 0 0,1 0 0,-1 0 0,1 0 0,-1 0 0,1 0 0,-1 0 0,1 0 0,-1 0 0,1 0 0,-1 0 0,1 0 0,-1 1 0,0-1 0,1 0 0,-1 0 0,1 0 0,-1 1 0,0-1 0,1 0 0,-1 1 0,1-1 0,-1 0 0,1 1 0,31 28 0,-8 6 0,-17-23 0,1 0 0,10 11 0,-18-23 0,0 1 0,0-1 0,0 0 0,0 0 0,1 0 0,-1 1 0,0-1 0,0 0 0,0 0 0,1 0 0,-1 1 0,0-1 0,0 0 0,1 0 0,-1 0 0,0 0 0,0 0 0,1 0 0,-1 0 0,0 0 0,0 0 0,1 0 0,-1 0 0,0 0 0,0 0 0,1 0 0,-1 0 0,0 0 0,1 0 0,-1 0 0,0 0 0,0 0 0,1 0 0,-1 0 0,0 0 0,0 0 0,0-1 0,1 1 0,-1 0 0,0 0 0,8-14 0,-1-21 0,-6 34 0,0-7 0,0 3 0,0 0 0,0 0 0,-1-1 0,1 1 0,-1 0 0,-1-8 0,1 13 0,0 0 0,0 0 0,0 0 0,0 0 0,-1 0 0,1-1 0,0 1 0,0 0 0,0 0 0,0 0 0,0 0 0,0 0 0,0 0 0,0 0 0,0-1 0,0 1 0,0 0 0,-1 0 0,1 0 0,0 0 0,0 0 0,0 0 0,0 0 0,0 0 0,0 0 0,-1 0 0,1 0 0,0 0 0,0 0 0,0 0 0,0 0 0,0 0 0,0 0 0,-1 0 0,1 0 0,0 0 0,0 0 0,0 0 0,0 0 0,0 0 0,-7 4 0,-4 7 0,-1 6 0,-14 22 0,-1 3 0,27-42 0,0 1 0,0-1 0,0 0 0,0 0 0,0 0 0,0 0 0,0 0 0,0 0 0,0 0 0,0 0 0,0 0 0,0 0 0,0 0 0,-1 1 0,1-1 0,0 0 0,0 0 0,0 0 0,0 0 0,0 0 0,0 0 0,0 0 0,0 0 0,0 0 0,0 0 0,-1 0 0,1 0 0,0 0 0,0 0 0,0 0 0,0 0 0,0 0 0,0 0 0,0 0 0,0 0 0,0 0 0,0 0 0,-1 0 0,1 0 0,0 0 0,0 0 0,0 0 0,0 0 0,0 0 0,0-1 0,0 1 0,0 0 0,-3-6 0,1-10 0,1 14 0,-1-19 0,1 6 0,-1-1 0,-7-25 0,9 41 0,0 0 0,0 0 0,0 0 0,0 0 0,0 0 0,0 0 0,0-1 0,0 1 0,0 0 0,0 0 0,0 0 0,0 0 0,0 0 0,-1 0 0,1 0 0,0-1 0,0 1 0,0 0 0,0 0 0,0 0 0,0 0 0,0 0 0,0 0 0,0 0 0,0 0 0,0 0 0,-1-1 0,1 1 0,0 0 0,0 0 0,0 0 0,0 0 0,0 0 0,0 0 0,-1 0 0,1 0 0,0 0 0,0 0 0,0 0 0,0 0 0,0 0 0,0 0 0,-1 0 0,1 0 0,0 0 0,0 0 0,0 0 0,0 0 0,0 0 0,0 0 0,-1 1 0,-4 7 0,-1 10 0,6-17 0,0-1 0,0 1 0,0-1 0,0 0 0,0 1 0,0-1 0,-1 1 0,1-1 0,0 0 0,0 1 0,0-1 0,0 1 0,0-1 0,-1 0 0,1 1 0,0-1 0,0 0 0,-1 0 0,1 1 0,0-1 0,0 0 0,-1 1 0,1-1 0,0 0 0,-1 0 0,1 1 0,0-1 0,-1 0 0,1 0 0,0 0 0,-1 0 0,1 0 0,-1 0 0,1 1 0,0-1 0,-1 0 0,-13-9 0,13 8 0,-14-12 0,11 9 0,0 0 0,0 1 0,0-1 0,-1 1 0,-7-4 0,12 6 4,-1 1-13,1 0 15,0 0-7,-1 0 1,1 0 1,0 0-4,-1 0 6,1 0-4,0 0 2,-1 0-4,1 0 6,0 0-4,-1 0 2,1 0-4,-1 0 6,1 0-4,0 0 2,-1 0-4,1 0 6,0 0-4,-1 0 1,1 0 1,0 1-4,0-1 6,-1 0-4,1 0 2,0 1-4,-1-1 6,1 0-4,0 0 2,0 1-4,-1-1 6,1 0-4,0 0 2,0 1-4,0 0 6,-4 12-1492,4-8-876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02:38:48.192"/>
    </inkml:context>
    <inkml:brush xml:id="br0">
      <inkml:brushProperty name="width" value="0.025" units="cm"/>
      <inkml:brushProperty name="height" value="0.025" units="cm"/>
      <inkml:brushProperty name="color" value="#FFFFFF"/>
    </inkml:brush>
  </inkml:definitions>
  <inkml:trace contextRef="#ctx0" brushRef="#br0">0 0 24575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02:38:49.141"/>
    </inkml:context>
    <inkml:brush xml:id="br0">
      <inkml:brushProperty name="width" value="0.025" units="cm"/>
      <inkml:brushProperty name="height" value="0.025" units="cm"/>
      <inkml:brushProperty name="color" value="#FFFFFF"/>
    </inkml:brush>
  </inkml:definitions>
  <inkml:trace contextRef="#ctx0" brushRef="#br0">0 1 24575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02:38:49.484"/>
    </inkml:context>
    <inkml:brush xml:id="br0">
      <inkml:brushProperty name="width" value="0.025" units="cm"/>
      <inkml:brushProperty name="height" value="0.025" units="cm"/>
      <inkml:brushProperty name="color" value="#FFFFFF"/>
    </inkml:brush>
  </inkml:definitions>
  <inkml:trace contextRef="#ctx0" brushRef="#br0">0 1 24575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02:38:49.812"/>
    </inkml:context>
    <inkml:brush xml:id="br0">
      <inkml:brushProperty name="width" value="0.025" units="cm"/>
      <inkml:brushProperty name="height" value="0.025" units="cm"/>
      <inkml:brushProperty name="color" value="#FFFFFF"/>
    </inkml:brush>
  </inkml:definitions>
  <inkml:trace contextRef="#ctx0" brushRef="#br0">0 1 24575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02:38:55.321"/>
    </inkml:context>
    <inkml:brush xml:id="br0">
      <inkml:brushProperty name="width" value="0.025" units="cm"/>
      <inkml:brushProperty name="height" value="0.025" units="cm"/>
      <inkml:brushProperty name="color" value="#FFFFFF"/>
    </inkml:brush>
  </inkml:definitions>
  <inkml:trace contextRef="#ctx0" brushRef="#br0">0 1 24575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02:38:55.868"/>
    </inkml:context>
    <inkml:brush xml:id="br0">
      <inkml:brushProperty name="width" value="0.025" units="cm"/>
      <inkml:brushProperty name="height" value="0.025" units="cm"/>
      <inkml:brushProperty name="color" value="#FFFFFF"/>
    </inkml:brush>
  </inkml:definitions>
  <inkml:trace contextRef="#ctx0" brushRef="#br0">0 0 24575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02:38:56.222"/>
    </inkml:context>
    <inkml:brush xml:id="br0">
      <inkml:brushProperty name="width" value="0.025" units="cm"/>
      <inkml:brushProperty name="height" value="0.025" units="cm"/>
      <inkml:brushProperty name="color" value="#FFFFFF"/>
    </inkml:brush>
  </inkml:definitions>
  <inkml:trace contextRef="#ctx0" brushRef="#br0">0 0 24575</inkml:trace>
  <inkml:trace contextRef="#ctx0" brushRef="#br0" timeOffset="1">0 0 24575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5T01:56:18.561"/>
    </inkml:context>
    <inkml:brush xml:id="br0">
      <inkml:brushProperty name="width" value="0.025" units="cm"/>
      <inkml:brushProperty name="height" value="0.025" units="cm"/>
    </inkml:brush>
  </inkml:definitions>
  <inkml:trace contextRef="#ctx0" brushRef="#br0">1 1 24575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0AF90B-C94B-4C1D-9E68-EB49AACAD02C}" type="datetimeFigureOut">
              <a:rPr lang="zh-CN" altLang="en-US" smtClean="0"/>
              <a:t>2023/10/28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E96CCC-B83B-4A4C-963C-63E6DF7974C0}" type="slidenum">
              <a:rPr lang="zh-CN" altLang="en-US" smtClean="0"/>
              <a:t>‹#›</a:t>
            </a:fld>
            <a:endParaRPr lang="zh-CN" altLang="en-US"/>
          </a:p>
        </p:txBody>
      </p:sp>
    </p:spTree>
    <p:extLst>
      <p:ext uri="{BB962C8B-B14F-4D97-AF65-F5344CB8AC3E}">
        <p14:creationId xmlns:p14="http://schemas.microsoft.com/office/powerpoint/2010/main" val="3350735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宋体" panose="02010600030101010101" pitchFamily="2" charset="-122"/>
              </a:rPr>
              <a:t>Soil microbes play a significant role in the ecosystem and are involved in many environmental mediation processes, for instance, nutrient cycling and plant growth, which are essential to environmental preservation and agricultural development. Understanding how soil microbes changes in response to soil properties is both needy and </a:t>
            </a:r>
            <a:endParaRPr lang="en-US" altLang="zh-CN" dirty="0"/>
          </a:p>
          <a:p>
            <a:r>
              <a:rPr lang="en-US" altLang="zh-CN" dirty="0"/>
              <a:t>How to describe the distribution of microbes, how to identify the changes in microbes after erosion/trans/depo, what in fact causes this change?</a:t>
            </a:r>
          </a:p>
          <a:p>
            <a:r>
              <a:rPr lang="en-US" altLang="zh-CN" dirty="0"/>
              <a:t>(HPQ) </a:t>
            </a:r>
          </a:p>
          <a:p>
            <a:r>
              <a:rPr lang="en-US" altLang="zh-CN" dirty="0"/>
              <a:t>Furthermore, how to make predictions about microbial info</a:t>
            </a:r>
            <a:endParaRPr lang="zh-CN" altLang="en-US" dirty="0"/>
          </a:p>
        </p:txBody>
      </p:sp>
      <p:sp>
        <p:nvSpPr>
          <p:cNvPr id="4" name="灯片编号占位符 3"/>
          <p:cNvSpPr>
            <a:spLocks noGrp="1"/>
          </p:cNvSpPr>
          <p:nvPr>
            <p:ph type="sldNum" sz="quarter" idx="5"/>
          </p:nvPr>
        </p:nvSpPr>
        <p:spPr/>
        <p:txBody>
          <a:bodyPr/>
          <a:lstStyle/>
          <a:p>
            <a:fld id="{8AE96CCC-B83B-4A4C-963C-63E6DF7974C0}" type="slidenum">
              <a:rPr lang="zh-CN" altLang="en-US" smtClean="0"/>
              <a:t>2</a:t>
            </a:fld>
            <a:endParaRPr lang="zh-CN" altLang="en-US"/>
          </a:p>
        </p:txBody>
      </p:sp>
    </p:spTree>
    <p:extLst>
      <p:ext uri="{BB962C8B-B14F-4D97-AF65-F5344CB8AC3E}">
        <p14:creationId xmlns:p14="http://schemas.microsoft.com/office/powerpoint/2010/main" val="1521022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Mean Square Error (MSE): is the most commonly used regression loss function. MSE is the sum of squared distances between our target variable and predicted values. </a:t>
            </a:r>
            <a:endParaRPr kumimoji="0" lang="zh-CN" altLang="en-US"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E96CCC-B83B-4A4C-963C-63E6DF7974C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32213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E96CCC-B83B-4A4C-963C-63E6DF7974C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25343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choose </a:t>
            </a:r>
            <a:r>
              <a:rPr lang="en-US" altLang="zh-CN" dirty="0" err="1"/>
              <a:t>changwu</a:t>
            </a:r>
            <a:r>
              <a:rPr lang="en-US" altLang="zh-CN" dirty="0"/>
              <a:t> in Loess plateau, a place in China which is an erosion area. </a:t>
            </a:r>
            <a:r>
              <a:rPr lang="en-US" altLang="zh-CN" sz="1800" dirty="0">
                <a:effectLst/>
                <a:latin typeface="Times New Roman" panose="02020603050405020304" pitchFamily="18" charset="0"/>
                <a:ea typeface="宋体" panose="02010600030101010101" pitchFamily="2" charset="-122"/>
              </a:rPr>
              <a:t>Microbes inhabited in the soil are the most abundant and most </a:t>
            </a:r>
            <a:r>
              <a:rPr lang="en-US" altLang="zh-CN" sz="1800" dirty="0" err="1">
                <a:effectLst/>
                <a:latin typeface="Times New Roman" panose="02020603050405020304" pitchFamily="18" charset="0"/>
                <a:ea typeface="宋体" panose="02010600030101010101" pitchFamily="2" charset="-122"/>
              </a:rPr>
              <a:t>actived</a:t>
            </a:r>
            <a:r>
              <a:rPr lang="en-US" altLang="zh-CN" sz="1800" dirty="0">
                <a:effectLst/>
                <a:latin typeface="Times New Roman" panose="02020603050405020304" pitchFamily="18" charset="0"/>
                <a:ea typeface="宋体" panose="02010600030101010101" pitchFamily="2" charset="-122"/>
              </a:rPr>
              <a:t> on the land surface </a:t>
            </a:r>
            <a:r>
              <a:rPr lang="zh-CN" altLang="en-US" sz="1800" dirty="0">
                <a:effectLst/>
                <a:latin typeface="Times New Roman" panose="02020603050405020304" pitchFamily="18" charset="0"/>
                <a:ea typeface="宋体" panose="02010600030101010101" pitchFamily="2" charset="-122"/>
              </a:rPr>
              <a:t>引用</a:t>
            </a:r>
            <a:endParaRPr lang="en-US" altLang="zh-CN" sz="1800" dirty="0">
              <a:effectLst/>
              <a:latin typeface="Times New Roman" panose="02020603050405020304" pitchFamily="18" charset="0"/>
              <a:ea typeface="宋体" panose="02010600030101010101" pitchFamily="2" charset="-122"/>
            </a:endParaRPr>
          </a:p>
          <a:p>
            <a:r>
              <a:rPr lang="en-US" altLang="zh-CN" dirty="0"/>
              <a:t>5 sampling sites(1 3 4 6 7) are distributed along this river according to the </a:t>
            </a:r>
            <a:r>
              <a:rPr lang="en-US" altLang="zh-CN" dirty="0" err="1"/>
              <a:t>altidude</a:t>
            </a:r>
            <a:r>
              <a:rPr lang="en-US" altLang="zh-CN" dirty="0"/>
              <a:t> </a:t>
            </a:r>
          </a:p>
          <a:p>
            <a:r>
              <a:rPr lang="en-US" altLang="zh-CN" dirty="0"/>
              <a:t>Soil organic carbon Olsen phosphorous total nitrogen </a:t>
            </a:r>
          </a:p>
          <a:p>
            <a:r>
              <a:rPr lang="en-US" altLang="zh-CN" sz="1800" dirty="0">
                <a:effectLst/>
                <a:latin typeface="Times New Roman" panose="02020603050405020304" pitchFamily="18" charset="0"/>
                <a:ea typeface="宋体" panose="02010600030101010101" pitchFamily="2" charset="-122"/>
              </a:rPr>
              <a:t>high-throughput sequencing data like</a:t>
            </a:r>
            <a:r>
              <a:rPr lang="en-US" altLang="zh-CN" dirty="0"/>
              <a:t> 16s-rRNA which represents M</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AE96CCC-B83B-4A4C-963C-63E6DF7974C0}" type="slidenum">
              <a:rPr lang="zh-CN" altLang="en-US" smtClean="0"/>
              <a:t>3</a:t>
            </a:fld>
            <a:endParaRPr lang="zh-CN" altLang="en-US"/>
          </a:p>
        </p:txBody>
      </p:sp>
    </p:spTree>
    <p:extLst>
      <p:ext uri="{BB962C8B-B14F-4D97-AF65-F5344CB8AC3E}">
        <p14:creationId xmlns:p14="http://schemas.microsoft.com/office/powerpoint/2010/main" val="4283374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Clear</a:t>
            </a:r>
            <a:r>
              <a:rPr lang="zh-CN" altLang="en-US" dirty="0"/>
              <a:t> </a:t>
            </a:r>
            <a:r>
              <a:rPr lang="en-US" altLang="zh-CN" dirty="0"/>
              <a:t>image</a:t>
            </a:r>
            <a:r>
              <a:rPr lang="zh-CN" altLang="en-US" dirty="0"/>
              <a:t> </a:t>
            </a:r>
            <a:r>
              <a:rPr lang="en-US" altLang="zh-CN" dirty="0"/>
              <a:t>of</a:t>
            </a:r>
            <a:r>
              <a:rPr lang="zh-CN" altLang="en-US" dirty="0"/>
              <a:t> </a:t>
            </a:r>
            <a:r>
              <a:rPr lang="en-US" altLang="zh-CN" dirty="0"/>
              <a:t>books–</a:t>
            </a:r>
            <a:r>
              <a:rPr lang="zh-CN" altLang="en-US" dirty="0"/>
              <a:t> </a:t>
            </a:r>
            <a:r>
              <a:rPr lang="en-US" altLang="zh-CN" dirty="0"/>
              <a:t>based</a:t>
            </a:r>
            <a:r>
              <a:rPr lang="zh-CN" altLang="en-US" dirty="0"/>
              <a:t> </a:t>
            </a:r>
            <a:r>
              <a:rPr lang="en-US" altLang="zh-CN" dirty="0"/>
              <a:t>our</a:t>
            </a:r>
            <a:r>
              <a:rPr lang="zh-CN" altLang="en-US" dirty="0"/>
              <a:t> </a:t>
            </a:r>
            <a:r>
              <a:rPr lang="en-US" altLang="zh-CN" dirty="0"/>
              <a:t>known</a:t>
            </a:r>
            <a:r>
              <a:rPr lang="zh-CN" altLang="en-US" dirty="0"/>
              <a:t> </a:t>
            </a:r>
            <a:r>
              <a:rPr lang="en-US" altLang="zh-CN" dirty="0"/>
              <a:t>knowledge</a:t>
            </a:r>
            <a:r>
              <a:rPr lang="zh-CN" altLang="en-US" dirty="0"/>
              <a:t> </a:t>
            </a:r>
            <a:r>
              <a:rPr lang="en-US" altLang="zh-CN" dirty="0"/>
              <a:t>and</a:t>
            </a:r>
            <a:r>
              <a:rPr lang="zh-CN" altLang="en-US" dirty="0"/>
              <a:t> </a:t>
            </a:r>
            <a:r>
              <a:rPr lang="en-US" altLang="zh-CN" dirty="0"/>
              <a:t>ensure</a:t>
            </a:r>
            <a:r>
              <a:rPr lang="zh-CN" altLang="en-US" dirty="0"/>
              <a:t> </a:t>
            </a:r>
            <a:r>
              <a:rPr lang="en-US" altLang="zh-CN" dirty="0"/>
              <a:t>interpretability</a:t>
            </a:r>
          </a:p>
          <a:p>
            <a:r>
              <a:rPr lang="en-US" altLang="zh-CN" dirty="0"/>
              <a:t>reclassification—make sure “similar” parts are gathered together(further understanding of distribution)</a:t>
            </a:r>
          </a:p>
          <a:p>
            <a:r>
              <a:rPr lang="en-US" altLang="zh-CN" dirty="0"/>
              <a:t>Parameters to know about diversity, network analysis and CCA, we make predictions based on known mechanism</a:t>
            </a:r>
          </a:p>
          <a:p>
            <a:endParaRPr lang="en-US" altLang="zh-CN" dirty="0"/>
          </a:p>
          <a:p>
            <a:r>
              <a:rPr lang="en-US" altLang="zh-CN" dirty="0"/>
              <a:t>New way—let computer learn from big data(NN)—black box</a:t>
            </a:r>
            <a:endParaRPr lang="zh-CN" altLang="en-US" dirty="0"/>
          </a:p>
        </p:txBody>
      </p:sp>
      <p:sp>
        <p:nvSpPr>
          <p:cNvPr id="4" name="灯片编号占位符 3"/>
          <p:cNvSpPr>
            <a:spLocks noGrp="1"/>
          </p:cNvSpPr>
          <p:nvPr>
            <p:ph type="sldNum" sz="quarter" idx="5"/>
          </p:nvPr>
        </p:nvSpPr>
        <p:spPr/>
        <p:txBody>
          <a:bodyPr/>
          <a:lstStyle/>
          <a:p>
            <a:fld id="{8AE96CCC-B83B-4A4C-963C-63E6DF7974C0}" type="slidenum">
              <a:rPr lang="zh-CN" altLang="en-US" smtClean="0"/>
              <a:t>4</a:t>
            </a:fld>
            <a:endParaRPr lang="zh-CN" altLang="en-US"/>
          </a:p>
        </p:txBody>
      </p:sp>
    </p:spTree>
    <p:extLst>
      <p:ext uri="{BB962C8B-B14F-4D97-AF65-F5344CB8AC3E}">
        <p14:creationId xmlns:p14="http://schemas.microsoft.com/office/powerpoint/2010/main" val="2314129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7A8F6E-6D27-4048-94DD-97AC28E98BFA}"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7A8F6E-6D27-4048-94DD-97AC28E98BFA}" type="slidenum">
              <a:rPr lang="zh-CN" altLang="en-US" smtClean="0"/>
              <a:t>8</a:t>
            </a:fld>
            <a:endParaRPr lang="zh-CN" altLang="en-US"/>
          </a:p>
        </p:txBody>
      </p:sp>
    </p:spTree>
    <p:extLst>
      <p:ext uri="{BB962C8B-B14F-4D97-AF65-F5344CB8AC3E}">
        <p14:creationId xmlns:p14="http://schemas.microsoft.com/office/powerpoint/2010/main" val="573754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7A8F6E-6D27-4048-94DD-97AC28E98BFA}" type="slidenum">
              <a:rPr lang="zh-CN" altLang="en-US" smtClean="0"/>
              <a:t>9</a:t>
            </a:fld>
            <a:endParaRPr lang="zh-CN" altLang="en-US"/>
          </a:p>
        </p:txBody>
      </p:sp>
    </p:spTree>
    <p:extLst>
      <p:ext uri="{BB962C8B-B14F-4D97-AF65-F5344CB8AC3E}">
        <p14:creationId xmlns:p14="http://schemas.microsoft.com/office/powerpoint/2010/main" val="3487341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AE96CCC-B83B-4A4C-963C-63E6DF7974C0}" type="slidenum">
              <a:rPr lang="zh-CN" altLang="en-US" smtClean="0"/>
              <a:t>10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E96CCC-B83B-4A4C-963C-63E6DF7974C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89723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Mean Square Error (MSE): is the most commonly used regression loss function. MSE is the sum of squared distances between our target variable and predicted values. </a:t>
            </a:r>
            <a:endParaRPr kumimoji="0" lang="zh-CN" altLang="en-US"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E96CCC-B83B-4A4C-963C-63E6DF7974C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46214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t>2023/10/28</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EB0985-1EB9-46A4-AED6-10694E3361B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DF0035-2D5E-4CAB-ABA2-DD8D5A953F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B7F7634-8988-46C9-8C5C-EA0B9C45A94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03C4B32-48AF-4229-AAEC-75A52C0737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11955DA-568F-47FD-BEDD-D7C4C4C5E587}"/>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98FC290-FE18-4B5C-9F28-0C37954075E5}"/>
              </a:ext>
            </a:extLst>
          </p:cNvPr>
          <p:cNvSpPr>
            <a:spLocks noGrp="1"/>
          </p:cNvSpPr>
          <p:nvPr>
            <p:ph type="dt" sz="half" idx="10"/>
          </p:nvPr>
        </p:nvSpPr>
        <p:spPr/>
        <p:txBody>
          <a:bodyPr/>
          <a:lstStyle/>
          <a:p>
            <a:fld id="{3EBB53E4-B5A9-49D0-A096-8A3865737202}" type="datetimeFigureOut">
              <a:rPr lang="zh-CN" altLang="en-US" smtClean="0"/>
              <a:t>2023/10/28</a:t>
            </a:fld>
            <a:endParaRPr lang="zh-CN" altLang="en-US"/>
          </a:p>
        </p:txBody>
      </p:sp>
      <p:sp>
        <p:nvSpPr>
          <p:cNvPr id="8" name="页脚占位符 7">
            <a:extLst>
              <a:ext uri="{FF2B5EF4-FFF2-40B4-BE49-F238E27FC236}">
                <a16:creationId xmlns:a16="http://schemas.microsoft.com/office/drawing/2014/main" id="{9A2EDB2D-9DDD-4E13-B93D-836EAF78798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A55F05D-8888-40B8-B4E2-1C29962F9C3E}"/>
              </a:ext>
            </a:extLst>
          </p:cNvPr>
          <p:cNvSpPr>
            <a:spLocks noGrp="1"/>
          </p:cNvSpPr>
          <p:nvPr>
            <p:ph type="sldNum" sz="quarter" idx="12"/>
          </p:nvPr>
        </p:nvSpPr>
        <p:spPr/>
        <p:txBody>
          <a:bodyPr/>
          <a:lstStyle/>
          <a:p>
            <a:fld id="{94A416D7-170F-4DA2-AF5C-1B4A74A44252}" type="slidenum">
              <a:rPr lang="zh-CN" altLang="en-US" smtClean="0"/>
              <a:t>‹#›</a:t>
            </a:fld>
            <a:endParaRPr lang="zh-CN" altLang="en-US"/>
          </a:p>
        </p:txBody>
      </p:sp>
    </p:spTree>
    <p:extLst>
      <p:ext uri="{BB962C8B-B14F-4D97-AF65-F5344CB8AC3E}">
        <p14:creationId xmlns:p14="http://schemas.microsoft.com/office/powerpoint/2010/main" val="3690666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2D03F6-7ACD-4EB1-BCEC-B65099034B4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64030C4-073B-44CA-A08B-56903CFD2A4D}"/>
              </a:ext>
            </a:extLst>
          </p:cNvPr>
          <p:cNvSpPr>
            <a:spLocks noGrp="1"/>
          </p:cNvSpPr>
          <p:nvPr>
            <p:ph type="dt" sz="half" idx="10"/>
          </p:nvPr>
        </p:nvSpPr>
        <p:spPr/>
        <p:txBody>
          <a:bodyPr/>
          <a:lstStyle/>
          <a:p>
            <a:fld id="{3EBB53E4-B5A9-49D0-A096-8A3865737202}" type="datetimeFigureOut">
              <a:rPr lang="zh-CN" altLang="en-US" smtClean="0"/>
              <a:t>2023/10/28</a:t>
            </a:fld>
            <a:endParaRPr lang="zh-CN" altLang="en-US"/>
          </a:p>
        </p:txBody>
      </p:sp>
      <p:sp>
        <p:nvSpPr>
          <p:cNvPr id="4" name="页脚占位符 3">
            <a:extLst>
              <a:ext uri="{FF2B5EF4-FFF2-40B4-BE49-F238E27FC236}">
                <a16:creationId xmlns:a16="http://schemas.microsoft.com/office/drawing/2014/main" id="{46705700-E6A3-4071-851F-F2F99FAB4D5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E65DB01-087B-4C8F-9CB0-C94DB82A4279}"/>
              </a:ext>
            </a:extLst>
          </p:cNvPr>
          <p:cNvSpPr>
            <a:spLocks noGrp="1"/>
          </p:cNvSpPr>
          <p:nvPr>
            <p:ph type="sldNum" sz="quarter" idx="12"/>
          </p:nvPr>
        </p:nvSpPr>
        <p:spPr/>
        <p:txBody>
          <a:bodyPr/>
          <a:lstStyle/>
          <a:p>
            <a:fld id="{94A416D7-170F-4DA2-AF5C-1B4A74A44252}" type="slidenum">
              <a:rPr lang="zh-CN" altLang="en-US" smtClean="0"/>
              <a:t>‹#›</a:t>
            </a:fld>
            <a:endParaRPr lang="zh-CN" altLang="en-US"/>
          </a:p>
        </p:txBody>
      </p:sp>
    </p:spTree>
    <p:extLst>
      <p:ext uri="{BB962C8B-B14F-4D97-AF65-F5344CB8AC3E}">
        <p14:creationId xmlns:p14="http://schemas.microsoft.com/office/powerpoint/2010/main" val="936382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6EC9161-6525-4879-9FEC-28D52ACA30CF}"/>
              </a:ext>
            </a:extLst>
          </p:cNvPr>
          <p:cNvSpPr>
            <a:spLocks noGrp="1"/>
          </p:cNvSpPr>
          <p:nvPr>
            <p:ph type="dt" sz="half" idx="10"/>
          </p:nvPr>
        </p:nvSpPr>
        <p:spPr/>
        <p:txBody>
          <a:bodyPr/>
          <a:lstStyle/>
          <a:p>
            <a:fld id="{3EBB53E4-B5A9-49D0-A096-8A3865737202}" type="datetimeFigureOut">
              <a:rPr lang="zh-CN" altLang="en-US" smtClean="0"/>
              <a:t>2023/10/28</a:t>
            </a:fld>
            <a:endParaRPr lang="zh-CN" altLang="en-US"/>
          </a:p>
        </p:txBody>
      </p:sp>
      <p:sp>
        <p:nvSpPr>
          <p:cNvPr id="3" name="页脚占位符 2">
            <a:extLst>
              <a:ext uri="{FF2B5EF4-FFF2-40B4-BE49-F238E27FC236}">
                <a16:creationId xmlns:a16="http://schemas.microsoft.com/office/drawing/2014/main" id="{F4BDFD44-367E-450F-B155-9C7F2A03291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D36C5D5-96AC-4674-B210-859C81A7248C}"/>
              </a:ext>
            </a:extLst>
          </p:cNvPr>
          <p:cNvSpPr>
            <a:spLocks noGrp="1"/>
          </p:cNvSpPr>
          <p:nvPr>
            <p:ph type="sldNum" sz="quarter" idx="12"/>
          </p:nvPr>
        </p:nvSpPr>
        <p:spPr/>
        <p:txBody>
          <a:bodyPr/>
          <a:lstStyle/>
          <a:p>
            <a:fld id="{94A416D7-170F-4DA2-AF5C-1B4A74A44252}" type="slidenum">
              <a:rPr lang="zh-CN" altLang="en-US" smtClean="0"/>
              <a:t>‹#›</a:t>
            </a:fld>
            <a:endParaRPr lang="zh-CN" altLang="en-US"/>
          </a:p>
        </p:txBody>
      </p:sp>
    </p:spTree>
    <p:extLst>
      <p:ext uri="{BB962C8B-B14F-4D97-AF65-F5344CB8AC3E}">
        <p14:creationId xmlns:p14="http://schemas.microsoft.com/office/powerpoint/2010/main" val="32326930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A06CC-144C-4A6E-BB8A-E4D8425E024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C11ADB0-4A02-4CCC-B453-FF52897B9B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16F44A3-85C1-4B67-BECC-A9F130B2A6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86822E9-C16F-41F9-ABF2-D9E99F802E64}"/>
              </a:ext>
            </a:extLst>
          </p:cNvPr>
          <p:cNvSpPr>
            <a:spLocks noGrp="1"/>
          </p:cNvSpPr>
          <p:nvPr>
            <p:ph type="dt" sz="half" idx="10"/>
          </p:nvPr>
        </p:nvSpPr>
        <p:spPr/>
        <p:txBody>
          <a:bodyPr/>
          <a:lstStyle/>
          <a:p>
            <a:fld id="{3EBB53E4-B5A9-49D0-A096-8A3865737202}" type="datetimeFigureOut">
              <a:rPr lang="zh-CN" altLang="en-US" smtClean="0"/>
              <a:t>2023/10/28</a:t>
            </a:fld>
            <a:endParaRPr lang="zh-CN" altLang="en-US"/>
          </a:p>
        </p:txBody>
      </p:sp>
      <p:sp>
        <p:nvSpPr>
          <p:cNvPr id="6" name="页脚占位符 5">
            <a:extLst>
              <a:ext uri="{FF2B5EF4-FFF2-40B4-BE49-F238E27FC236}">
                <a16:creationId xmlns:a16="http://schemas.microsoft.com/office/drawing/2014/main" id="{4E5B48BF-C97B-43B7-A7BA-C96210EB5C2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0DC3866-EFD5-4378-9462-9AF7586D5A05}"/>
              </a:ext>
            </a:extLst>
          </p:cNvPr>
          <p:cNvSpPr>
            <a:spLocks noGrp="1"/>
          </p:cNvSpPr>
          <p:nvPr>
            <p:ph type="sldNum" sz="quarter" idx="12"/>
          </p:nvPr>
        </p:nvSpPr>
        <p:spPr/>
        <p:txBody>
          <a:bodyPr/>
          <a:lstStyle/>
          <a:p>
            <a:fld id="{94A416D7-170F-4DA2-AF5C-1B4A74A44252}" type="slidenum">
              <a:rPr lang="zh-CN" altLang="en-US" smtClean="0"/>
              <a:t>‹#›</a:t>
            </a:fld>
            <a:endParaRPr lang="zh-CN" altLang="en-US"/>
          </a:p>
        </p:txBody>
      </p:sp>
    </p:spTree>
    <p:extLst>
      <p:ext uri="{BB962C8B-B14F-4D97-AF65-F5344CB8AC3E}">
        <p14:creationId xmlns:p14="http://schemas.microsoft.com/office/powerpoint/2010/main" val="36237492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F6997A-8497-4D04-A90E-9D925DECAF9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11D7BDE-5EED-4C6B-9364-61FCA27B05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90225ED-6AEF-4BFE-BFCF-16F8ABB3BE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5B54651-852D-47DB-BFDC-2CE0B7C4EA86}"/>
              </a:ext>
            </a:extLst>
          </p:cNvPr>
          <p:cNvSpPr>
            <a:spLocks noGrp="1"/>
          </p:cNvSpPr>
          <p:nvPr>
            <p:ph type="dt" sz="half" idx="10"/>
          </p:nvPr>
        </p:nvSpPr>
        <p:spPr/>
        <p:txBody>
          <a:bodyPr/>
          <a:lstStyle/>
          <a:p>
            <a:fld id="{3EBB53E4-B5A9-49D0-A096-8A3865737202}" type="datetimeFigureOut">
              <a:rPr lang="zh-CN" altLang="en-US" smtClean="0"/>
              <a:t>2023/10/28</a:t>
            </a:fld>
            <a:endParaRPr lang="zh-CN" altLang="en-US"/>
          </a:p>
        </p:txBody>
      </p:sp>
      <p:sp>
        <p:nvSpPr>
          <p:cNvPr id="6" name="页脚占位符 5">
            <a:extLst>
              <a:ext uri="{FF2B5EF4-FFF2-40B4-BE49-F238E27FC236}">
                <a16:creationId xmlns:a16="http://schemas.microsoft.com/office/drawing/2014/main" id="{56867350-3826-4FFE-9147-8DEAB97D7D6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53F22C4-FF24-415A-9194-477E174DB960}"/>
              </a:ext>
            </a:extLst>
          </p:cNvPr>
          <p:cNvSpPr>
            <a:spLocks noGrp="1"/>
          </p:cNvSpPr>
          <p:nvPr>
            <p:ph type="sldNum" sz="quarter" idx="12"/>
          </p:nvPr>
        </p:nvSpPr>
        <p:spPr/>
        <p:txBody>
          <a:bodyPr/>
          <a:lstStyle/>
          <a:p>
            <a:fld id="{94A416D7-170F-4DA2-AF5C-1B4A74A44252}" type="slidenum">
              <a:rPr lang="zh-CN" altLang="en-US" smtClean="0"/>
              <a:t>‹#›</a:t>
            </a:fld>
            <a:endParaRPr lang="zh-CN" altLang="en-US"/>
          </a:p>
        </p:txBody>
      </p:sp>
    </p:spTree>
    <p:extLst>
      <p:ext uri="{BB962C8B-B14F-4D97-AF65-F5344CB8AC3E}">
        <p14:creationId xmlns:p14="http://schemas.microsoft.com/office/powerpoint/2010/main" val="820439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9EC6E1-0EFB-4EA1-B966-C49CBA07185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477D648-857A-4A98-80A1-EB1593A37ED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17758D3-3BEE-4412-87C2-1EE44405F195}"/>
              </a:ext>
            </a:extLst>
          </p:cNvPr>
          <p:cNvSpPr>
            <a:spLocks noGrp="1"/>
          </p:cNvSpPr>
          <p:nvPr>
            <p:ph type="dt" sz="half" idx="10"/>
          </p:nvPr>
        </p:nvSpPr>
        <p:spPr/>
        <p:txBody>
          <a:bodyPr/>
          <a:lstStyle/>
          <a:p>
            <a:fld id="{2E3AAC11-D570-4EA9-AFC0-30FB72BA45EB}" type="datetimeFigureOut">
              <a:rPr lang="zh-CN" altLang="en-US" smtClean="0">
                <a:solidFill>
                  <a:prstClr val="black"/>
                </a:solidFill>
              </a:rPr>
              <a:t>2023/10/28</a:t>
            </a:fld>
            <a:endParaRPr lang="zh-CN" altLang="en-US">
              <a:solidFill>
                <a:prstClr val="black"/>
              </a:solidFill>
            </a:endParaRPr>
          </a:p>
        </p:txBody>
      </p:sp>
      <p:sp>
        <p:nvSpPr>
          <p:cNvPr id="5" name="页脚占位符 4">
            <a:extLst>
              <a:ext uri="{FF2B5EF4-FFF2-40B4-BE49-F238E27FC236}">
                <a16:creationId xmlns:a16="http://schemas.microsoft.com/office/drawing/2014/main" id="{DC61C831-F688-4743-900B-011FFB4B9970}"/>
              </a:ext>
            </a:extLst>
          </p:cNvPr>
          <p:cNvSpPr>
            <a:spLocks noGrp="1"/>
          </p:cNvSpPr>
          <p:nvPr>
            <p:ph type="ftr" sz="quarter" idx="11"/>
          </p:nvPr>
        </p:nvSpPr>
        <p:spPr/>
        <p:txBody>
          <a:bodyPr/>
          <a:lstStyle/>
          <a:p>
            <a:endParaRPr lang="zh-CN" altLang="en-US">
              <a:solidFill>
                <a:prstClr val="black"/>
              </a:solidFill>
            </a:endParaRPr>
          </a:p>
        </p:txBody>
      </p:sp>
      <p:sp>
        <p:nvSpPr>
          <p:cNvPr id="6" name="灯片编号占位符 5">
            <a:extLst>
              <a:ext uri="{FF2B5EF4-FFF2-40B4-BE49-F238E27FC236}">
                <a16:creationId xmlns:a16="http://schemas.microsoft.com/office/drawing/2014/main" id="{D9B535A2-59E3-4285-8F52-43881F32C3EC}"/>
              </a:ext>
            </a:extLst>
          </p:cNvPr>
          <p:cNvSpPr>
            <a:spLocks noGrp="1"/>
          </p:cNvSpPr>
          <p:nvPr>
            <p:ph type="sldNum" sz="quarter" idx="12"/>
          </p:nvPr>
        </p:nvSpPr>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extLst>
      <p:ext uri="{BB962C8B-B14F-4D97-AF65-F5344CB8AC3E}">
        <p14:creationId xmlns:p14="http://schemas.microsoft.com/office/powerpoint/2010/main" val="41944130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FC6DB1-151A-413E-ADE7-43230BF0D12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43F92B0-5765-4802-B5FF-07C50CF256F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44FC6F-8CD7-4DB0-A6C2-F5E0283F8EAC}"/>
              </a:ext>
            </a:extLst>
          </p:cNvPr>
          <p:cNvSpPr>
            <a:spLocks noGrp="1"/>
          </p:cNvSpPr>
          <p:nvPr>
            <p:ph type="dt" sz="half" idx="10"/>
          </p:nvPr>
        </p:nvSpPr>
        <p:spPr/>
        <p:txBody>
          <a:bodyPr/>
          <a:lstStyle/>
          <a:p>
            <a:fld id="{3EBB53E4-B5A9-49D0-A096-8A3865737202}" type="datetimeFigureOut">
              <a:rPr lang="zh-CN" altLang="en-US" smtClean="0"/>
              <a:t>2023/10/28</a:t>
            </a:fld>
            <a:endParaRPr lang="zh-CN" altLang="en-US"/>
          </a:p>
        </p:txBody>
      </p:sp>
      <p:sp>
        <p:nvSpPr>
          <p:cNvPr id="5" name="页脚占位符 4">
            <a:extLst>
              <a:ext uri="{FF2B5EF4-FFF2-40B4-BE49-F238E27FC236}">
                <a16:creationId xmlns:a16="http://schemas.microsoft.com/office/drawing/2014/main" id="{44DFB188-F33B-415A-8C30-71E8384C0DE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AC69FEF-67A4-496C-B11A-DECB6A8D6132}"/>
              </a:ext>
            </a:extLst>
          </p:cNvPr>
          <p:cNvSpPr>
            <a:spLocks noGrp="1"/>
          </p:cNvSpPr>
          <p:nvPr>
            <p:ph type="sldNum" sz="quarter" idx="12"/>
          </p:nvPr>
        </p:nvSpPr>
        <p:spPr/>
        <p:txBody>
          <a:bodyPr/>
          <a:lstStyle/>
          <a:p>
            <a:fld id="{94A416D7-170F-4DA2-AF5C-1B4A74A44252}" type="slidenum">
              <a:rPr lang="zh-CN" altLang="en-US" smtClean="0"/>
              <a:t>‹#›</a:t>
            </a:fld>
            <a:endParaRPr lang="zh-CN" altLang="en-US"/>
          </a:p>
        </p:txBody>
      </p:sp>
    </p:spTree>
    <p:extLst>
      <p:ext uri="{BB962C8B-B14F-4D97-AF65-F5344CB8AC3E}">
        <p14:creationId xmlns:p14="http://schemas.microsoft.com/office/powerpoint/2010/main" val="2002000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t>2023/10/28</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25E63-2006-4C28-9FE0-6BD423A76B1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E58B414-B45B-428B-98A2-91685C2A2A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9DC34BE-55B0-49A0-B7D0-DFCF9F469873}"/>
              </a:ext>
            </a:extLst>
          </p:cNvPr>
          <p:cNvSpPr>
            <a:spLocks noGrp="1"/>
          </p:cNvSpPr>
          <p:nvPr>
            <p:ph type="dt" sz="half" idx="10"/>
          </p:nvPr>
        </p:nvSpPr>
        <p:spPr/>
        <p:txBody>
          <a:bodyPr/>
          <a:lstStyle/>
          <a:p>
            <a:fld id="{DCA097F4-DBFA-4A34-A4E1-97C823F559E9}" type="datetimeFigureOut">
              <a:rPr lang="zh-CN" altLang="en-US" smtClean="0"/>
              <a:t>2023/10/28</a:t>
            </a:fld>
            <a:endParaRPr lang="zh-CN" altLang="en-US"/>
          </a:p>
        </p:txBody>
      </p:sp>
      <p:sp>
        <p:nvSpPr>
          <p:cNvPr id="5" name="页脚占位符 4">
            <a:extLst>
              <a:ext uri="{FF2B5EF4-FFF2-40B4-BE49-F238E27FC236}">
                <a16:creationId xmlns:a16="http://schemas.microsoft.com/office/drawing/2014/main" id="{8F252F0E-6776-46FE-9935-5095F84B17D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8FE56F6-8A64-436C-AA7B-51036921CCA9}"/>
              </a:ext>
            </a:extLst>
          </p:cNvPr>
          <p:cNvSpPr>
            <a:spLocks noGrp="1"/>
          </p:cNvSpPr>
          <p:nvPr>
            <p:ph type="sldNum" sz="quarter" idx="12"/>
          </p:nvPr>
        </p:nvSpPr>
        <p:spPr/>
        <p:txBody>
          <a:bodyPr/>
          <a:lstStyle/>
          <a:p>
            <a:fld id="{6D7377FB-F1E1-4398-9273-37301FDE1CE2}" type="slidenum">
              <a:rPr lang="zh-CN" altLang="en-US" smtClean="0"/>
              <a:t>‹#›</a:t>
            </a:fld>
            <a:endParaRPr lang="zh-CN" altLang="en-US"/>
          </a:p>
        </p:txBody>
      </p:sp>
    </p:spTree>
    <p:extLst>
      <p:ext uri="{BB962C8B-B14F-4D97-AF65-F5344CB8AC3E}">
        <p14:creationId xmlns:p14="http://schemas.microsoft.com/office/powerpoint/2010/main" val="1677020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8C320-A66C-41A3-B8DB-19BA674B7D9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5F3EFA-644E-4EBC-B424-35CE541DA8E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038F39-E406-48EF-83A5-97256B9B389F}"/>
              </a:ext>
            </a:extLst>
          </p:cNvPr>
          <p:cNvSpPr>
            <a:spLocks noGrp="1"/>
          </p:cNvSpPr>
          <p:nvPr>
            <p:ph type="dt" sz="half" idx="10"/>
          </p:nvPr>
        </p:nvSpPr>
        <p:spPr/>
        <p:txBody>
          <a:bodyPr/>
          <a:lstStyle/>
          <a:p>
            <a:fld id="{DCA097F4-DBFA-4A34-A4E1-97C823F559E9}" type="datetimeFigureOut">
              <a:rPr lang="zh-CN" altLang="en-US" smtClean="0"/>
              <a:t>2023/10/28</a:t>
            </a:fld>
            <a:endParaRPr lang="zh-CN" altLang="en-US"/>
          </a:p>
        </p:txBody>
      </p:sp>
      <p:sp>
        <p:nvSpPr>
          <p:cNvPr id="5" name="页脚占位符 4">
            <a:extLst>
              <a:ext uri="{FF2B5EF4-FFF2-40B4-BE49-F238E27FC236}">
                <a16:creationId xmlns:a16="http://schemas.microsoft.com/office/drawing/2014/main" id="{D568D82D-722B-4457-9950-E1AAD640E21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DFC46B5-1C10-498C-8725-676052E2C451}"/>
              </a:ext>
            </a:extLst>
          </p:cNvPr>
          <p:cNvSpPr>
            <a:spLocks noGrp="1"/>
          </p:cNvSpPr>
          <p:nvPr>
            <p:ph type="sldNum" sz="quarter" idx="12"/>
          </p:nvPr>
        </p:nvSpPr>
        <p:spPr/>
        <p:txBody>
          <a:bodyPr/>
          <a:lstStyle/>
          <a:p>
            <a:fld id="{6D7377FB-F1E1-4398-9273-37301FDE1CE2}" type="slidenum">
              <a:rPr lang="zh-CN" altLang="en-US" smtClean="0"/>
              <a:t>‹#›</a:t>
            </a:fld>
            <a:endParaRPr lang="zh-CN" altLang="en-US"/>
          </a:p>
        </p:txBody>
      </p:sp>
    </p:spTree>
    <p:extLst>
      <p:ext uri="{BB962C8B-B14F-4D97-AF65-F5344CB8AC3E}">
        <p14:creationId xmlns:p14="http://schemas.microsoft.com/office/powerpoint/2010/main" val="3572038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25E63-2006-4C28-9FE0-6BD423A76B1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E58B414-B45B-428B-98A2-91685C2A2A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9DC34BE-55B0-49A0-B7D0-DFCF9F469873}"/>
              </a:ext>
            </a:extLst>
          </p:cNvPr>
          <p:cNvSpPr>
            <a:spLocks noGrp="1"/>
          </p:cNvSpPr>
          <p:nvPr>
            <p:ph type="dt" sz="half" idx="10"/>
          </p:nvPr>
        </p:nvSpPr>
        <p:spPr/>
        <p:txBody>
          <a:bodyPr/>
          <a:lstStyle/>
          <a:p>
            <a:fld id="{DCA097F4-DBFA-4A34-A4E1-97C823F559E9}" type="datetimeFigureOut">
              <a:rPr lang="zh-CN" altLang="en-US" smtClean="0"/>
              <a:t>2023/10/28</a:t>
            </a:fld>
            <a:endParaRPr lang="zh-CN" altLang="en-US"/>
          </a:p>
        </p:txBody>
      </p:sp>
      <p:sp>
        <p:nvSpPr>
          <p:cNvPr id="5" name="页脚占位符 4">
            <a:extLst>
              <a:ext uri="{FF2B5EF4-FFF2-40B4-BE49-F238E27FC236}">
                <a16:creationId xmlns:a16="http://schemas.microsoft.com/office/drawing/2014/main" id="{8F252F0E-6776-46FE-9935-5095F84B17D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8FE56F6-8A64-436C-AA7B-51036921CCA9}"/>
              </a:ext>
            </a:extLst>
          </p:cNvPr>
          <p:cNvSpPr>
            <a:spLocks noGrp="1"/>
          </p:cNvSpPr>
          <p:nvPr>
            <p:ph type="sldNum" sz="quarter" idx="12"/>
          </p:nvPr>
        </p:nvSpPr>
        <p:spPr/>
        <p:txBody>
          <a:bodyPr/>
          <a:lstStyle/>
          <a:p>
            <a:fld id="{6D7377FB-F1E1-4398-9273-37301FDE1CE2}" type="slidenum">
              <a:rPr lang="zh-CN" altLang="en-US" smtClean="0"/>
              <a:t>‹#›</a:t>
            </a:fld>
            <a:endParaRPr lang="zh-CN" altLang="en-US"/>
          </a:p>
        </p:txBody>
      </p:sp>
    </p:spTree>
    <p:extLst>
      <p:ext uri="{BB962C8B-B14F-4D97-AF65-F5344CB8AC3E}">
        <p14:creationId xmlns:p14="http://schemas.microsoft.com/office/powerpoint/2010/main" val="986566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8C320-A66C-41A3-B8DB-19BA674B7D9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5F3EFA-644E-4EBC-B424-35CE541DA8E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038F39-E406-48EF-83A5-97256B9B389F}"/>
              </a:ext>
            </a:extLst>
          </p:cNvPr>
          <p:cNvSpPr>
            <a:spLocks noGrp="1"/>
          </p:cNvSpPr>
          <p:nvPr>
            <p:ph type="dt" sz="half" idx="10"/>
          </p:nvPr>
        </p:nvSpPr>
        <p:spPr/>
        <p:txBody>
          <a:bodyPr/>
          <a:lstStyle/>
          <a:p>
            <a:fld id="{DCA097F4-DBFA-4A34-A4E1-97C823F559E9}" type="datetimeFigureOut">
              <a:rPr lang="zh-CN" altLang="en-US" smtClean="0"/>
              <a:t>2023/10/28</a:t>
            </a:fld>
            <a:endParaRPr lang="zh-CN" altLang="en-US"/>
          </a:p>
        </p:txBody>
      </p:sp>
      <p:sp>
        <p:nvSpPr>
          <p:cNvPr id="5" name="页脚占位符 4">
            <a:extLst>
              <a:ext uri="{FF2B5EF4-FFF2-40B4-BE49-F238E27FC236}">
                <a16:creationId xmlns:a16="http://schemas.microsoft.com/office/drawing/2014/main" id="{D568D82D-722B-4457-9950-E1AAD640E21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DFC46B5-1C10-498C-8725-676052E2C451}"/>
              </a:ext>
            </a:extLst>
          </p:cNvPr>
          <p:cNvSpPr>
            <a:spLocks noGrp="1"/>
          </p:cNvSpPr>
          <p:nvPr>
            <p:ph type="sldNum" sz="quarter" idx="12"/>
          </p:nvPr>
        </p:nvSpPr>
        <p:spPr/>
        <p:txBody>
          <a:bodyPr/>
          <a:lstStyle/>
          <a:p>
            <a:fld id="{6D7377FB-F1E1-4398-9273-37301FDE1CE2}" type="slidenum">
              <a:rPr lang="zh-CN" altLang="en-US" smtClean="0"/>
              <a:t>‹#›</a:t>
            </a:fld>
            <a:endParaRPr lang="zh-CN" altLang="en-US"/>
          </a:p>
        </p:txBody>
      </p:sp>
    </p:spTree>
    <p:extLst>
      <p:ext uri="{BB962C8B-B14F-4D97-AF65-F5344CB8AC3E}">
        <p14:creationId xmlns:p14="http://schemas.microsoft.com/office/powerpoint/2010/main" val="2205230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54600C-DBF0-459F-BEE4-66100DFD9B5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98AC6E7-68C8-43A4-8CCC-6D373DBD76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5526A1-ED0E-4E14-BE90-8261F3273B83}"/>
              </a:ext>
            </a:extLst>
          </p:cNvPr>
          <p:cNvSpPr>
            <a:spLocks noGrp="1"/>
          </p:cNvSpPr>
          <p:nvPr>
            <p:ph type="dt" sz="half" idx="10"/>
          </p:nvPr>
        </p:nvSpPr>
        <p:spPr/>
        <p:txBody>
          <a:bodyPr/>
          <a:lstStyle/>
          <a:p>
            <a:fld id="{3EBB53E4-B5A9-49D0-A096-8A3865737202}" type="datetimeFigureOut">
              <a:rPr lang="zh-CN" altLang="en-US" smtClean="0"/>
              <a:t>2023/10/28</a:t>
            </a:fld>
            <a:endParaRPr lang="zh-CN" altLang="en-US"/>
          </a:p>
        </p:txBody>
      </p:sp>
      <p:sp>
        <p:nvSpPr>
          <p:cNvPr id="5" name="页脚占位符 4">
            <a:extLst>
              <a:ext uri="{FF2B5EF4-FFF2-40B4-BE49-F238E27FC236}">
                <a16:creationId xmlns:a16="http://schemas.microsoft.com/office/drawing/2014/main" id="{62F35B9C-2BED-42FA-B14B-AC6A5B6A097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E5701AE-9CEB-4FF5-884E-4F3CD8F24CC4}"/>
              </a:ext>
            </a:extLst>
          </p:cNvPr>
          <p:cNvSpPr>
            <a:spLocks noGrp="1"/>
          </p:cNvSpPr>
          <p:nvPr>
            <p:ph type="sldNum" sz="quarter" idx="12"/>
          </p:nvPr>
        </p:nvSpPr>
        <p:spPr/>
        <p:txBody>
          <a:bodyPr/>
          <a:lstStyle/>
          <a:p>
            <a:fld id="{94A416D7-170F-4DA2-AF5C-1B4A74A44252}" type="slidenum">
              <a:rPr lang="zh-CN" altLang="en-US" smtClean="0"/>
              <a:t>‹#›</a:t>
            </a:fld>
            <a:endParaRPr lang="zh-CN" altLang="en-US"/>
          </a:p>
        </p:txBody>
      </p:sp>
    </p:spTree>
    <p:extLst>
      <p:ext uri="{BB962C8B-B14F-4D97-AF65-F5344CB8AC3E}">
        <p14:creationId xmlns:p14="http://schemas.microsoft.com/office/powerpoint/2010/main" val="3783134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D01F2B-9D38-43C2-9701-B9619BFB17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CB68DE1-685C-40DF-8A11-B5186C0F403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51D88E5-8A49-44E6-B084-2A6D19FA42F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09049D3-7A82-4F72-87B7-BC0CEE3F4F64}"/>
              </a:ext>
            </a:extLst>
          </p:cNvPr>
          <p:cNvSpPr>
            <a:spLocks noGrp="1"/>
          </p:cNvSpPr>
          <p:nvPr>
            <p:ph type="dt" sz="half" idx="10"/>
          </p:nvPr>
        </p:nvSpPr>
        <p:spPr/>
        <p:txBody>
          <a:bodyPr/>
          <a:lstStyle/>
          <a:p>
            <a:fld id="{3EBB53E4-B5A9-49D0-A096-8A3865737202}" type="datetimeFigureOut">
              <a:rPr lang="zh-CN" altLang="en-US" smtClean="0"/>
              <a:t>2023/10/28</a:t>
            </a:fld>
            <a:endParaRPr lang="zh-CN" altLang="en-US"/>
          </a:p>
        </p:txBody>
      </p:sp>
      <p:sp>
        <p:nvSpPr>
          <p:cNvPr id="6" name="页脚占位符 5">
            <a:extLst>
              <a:ext uri="{FF2B5EF4-FFF2-40B4-BE49-F238E27FC236}">
                <a16:creationId xmlns:a16="http://schemas.microsoft.com/office/drawing/2014/main" id="{FA4B8483-1FB4-44B3-A6CC-CB3A71E4B44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0944CEF-AA6F-49F8-89C3-45D9FFDDA1FA}"/>
              </a:ext>
            </a:extLst>
          </p:cNvPr>
          <p:cNvSpPr>
            <a:spLocks noGrp="1"/>
          </p:cNvSpPr>
          <p:nvPr>
            <p:ph type="sldNum" sz="quarter" idx="12"/>
          </p:nvPr>
        </p:nvSpPr>
        <p:spPr/>
        <p:txBody>
          <a:bodyPr/>
          <a:lstStyle/>
          <a:p>
            <a:fld id="{94A416D7-170F-4DA2-AF5C-1B4A74A44252}" type="slidenum">
              <a:rPr lang="zh-CN" altLang="en-US" smtClean="0"/>
              <a:t>‹#›</a:t>
            </a:fld>
            <a:endParaRPr lang="zh-CN" altLang="en-US"/>
          </a:p>
        </p:txBody>
      </p:sp>
    </p:spTree>
    <p:extLst>
      <p:ext uri="{BB962C8B-B14F-4D97-AF65-F5344CB8AC3E}">
        <p14:creationId xmlns:p14="http://schemas.microsoft.com/office/powerpoint/2010/main" val="404330549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716" r:id="rId4"/>
    <p:sldLayoutId id="2147483717" r:id="rId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DDD32B4-435D-416E-B8EB-9E35C5696B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0C31031-A932-4F5B-B7CC-AC97F025AA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9FB9E26-4313-41AC-AC45-7DF39F6A87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BB53E4-B5A9-49D0-A096-8A3865737202}" type="datetimeFigureOut">
              <a:rPr lang="zh-CN" altLang="en-US" smtClean="0"/>
              <a:t>2023/10/28</a:t>
            </a:fld>
            <a:endParaRPr lang="zh-CN" altLang="en-US"/>
          </a:p>
        </p:txBody>
      </p:sp>
      <p:sp>
        <p:nvSpPr>
          <p:cNvPr id="5" name="页脚占位符 4">
            <a:extLst>
              <a:ext uri="{FF2B5EF4-FFF2-40B4-BE49-F238E27FC236}">
                <a16:creationId xmlns:a16="http://schemas.microsoft.com/office/drawing/2014/main" id="{7BE04147-32EE-49D2-872E-48A94DA773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74BEF68-BB82-4C38-8DA3-F69AB3777C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A416D7-170F-4DA2-AF5C-1B4A74A44252}" type="slidenum">
              <a:rPr lang="zh-CN" altLang="en-US" smtClean="0"/>
              <a:t>‹#›</a:t>
            </a:fld>
            <a:endParaRPr lang="zh-CN" altLang="en-US"/>
          </a:p>
        </p:txBody>
      </p:sp>
    </p:spTree>
    <p:extLst>
      <p:ext uri="{BB962C8B-B14F-4D97-AF65-F5344CB8AC3E}">
        <p14:creationId xmlns:p14="http://schemas.microsoft.com/office/powerpoint/2010/main" val="1331267206"/>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customXml" Target="../ink/ink14.xml"/><Relationship Id="rId18" Type="http://schemas.openxmlformats.org/officeDocument/2006/relationships/image" Target="../media/image26.png"/><Relationship Id="rId3" Type="http://schemas.openxmlformats.org/officeDocument/2006/relationships/image" Target="../media/image18.png"/><Relationship Id="rId21" Type="http://schemas.openxmlformats.org/officeDocument/2006/relationships/customXml" Target="../ink/ink18.xml"/><Relationship Id="rId7" Type="http://schemas.openxmlformats.org/officeDocument/2006/relationships/customXml" Target="../ink/ink12.xml"/><Relationship Id="rId12" Type="http://schemas.openxmlformats.org/officeDocument/2006/relationships/image" Target="../media/image24.png"/><Relationship Id="rId17" Type="http://schemas.openxmlformats.org/officeDocument/2006/relationships/customXml" Target="../ink/ink16.xml"/><Relationship Id="rId2" Type="http://schemas.openxmlformats.org/officeDocument/2006/relationships/notesSlide" Target="../notesSlides/notesSlide7.xml"/><Relationship Id="rId16" Type="http://schemas.openxmlformats.org/officeDocument/2006/relationships/image" Target="../media/image60.png"/><Relationship Id="rId20"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210.png"/><Relationship Id="rId5" Type="http://schemas.openxmlformats.org/officeDocument/2006/relationships/customXml" Target="../ink/ink11.xml"/><Relationship Id="rId15" Type="http://schemas.openxmlformats.org/officeDocument/2006/relationships/customXml" Target="../ink/ink15.xml"/><Relationship Id="rId19" Type="http://schemas.openxmlformats.org/officeDocument/2006/relationships/customXml" Target="../ink/ink17.xml"/><Relationship Id="rId4" Type="http://schemas.microsoft.com/office/2007/relationships/hdphoto" Target="../media/hdphoto3.wdp"/><Relationship Id="rId9" Type="http://schemas.openxmlformats.org/officeDocument/2006/relationships/customXml" Target="../ink/ink13.xml"/><Relationship Id="rId14" Type="http://schemas.openxmlformats.org/officeDocument/2006/relationships/image" Target="../media/image25.png"/><Relationship Id="rId22"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tags" Target="../tags/tag1.xml"/><Relationship Id="rId5" Type="http://schemas.microsoft.com/office/2007/relationships/hdphoto" Target="../media/hdphoto4.wdp"/><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7" Type="http://schemas.microsoft.com/office/2007/relationships/hdphoto" Target="../media/hdphoto6.wdp"/><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0.png"/><Relationship Id="rId5" Type="http://schemas.microsoft.com/office/2007/relationships/hdphoto" Target="../media/hdphoto5.wdp"/><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heartbeat.comet.ml/5-regression-loss-functions-all-machine-learners-should-know-4fb140e9d4b0#:~:text=Mean%20Square%20Error%20%28MSE%29%20is%20the%20most%20commonly,the%20predicted%20values%20range%20between%20-10%2C000%20to%2010%2C000" TargetMode="External"/><Relationship Id="rId7" Type="http://schemas.openxmlformats.org/officeDocument/2006/relationships/hyperlink" Target="http://www.bioinformatics.com.cn/plot_basic_PCoA_plot_035" TargetMode="External"/><Relationship Id="rId2" Type="http://schemas.openxmlformats.org/officeDocument/2006/relationships/hyperlink" Target="https://github.com/MorvanZhou/PyTorch-Tutorial/tree/master/tutorial-contents" TargetMode="External"/><Relationship Id="rId1" Type="http://schemas.openxmlformats.org/officeDocument/2006/relationships/slideLayout" Target="../slideLayouts/slideLayout7.xml"/><Relationship Id="rId6" Type="http://schemas.openxmlformats.org/officeDocument/2006/relationships/hyperlink" Target="https://ggplot2-book.org/" TargetMode="External"/><Relationship Id="rId5" Type="http://schemas.openxmlformats.org/officeDocument/2006/relationships/hyperlink" Target="https://jokergoo.github.io/ComplexHeatmap-reference/book/" TargetMode="External"/><Relationship Id="rId4" Type="http://schemas.openxmlformats.org/officeDocument/2006/relationships/hyperlink" Target="https://www.data-to-viz.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jp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customXml" Target="../ink/ink1.xml"/><Relationship Id="rId7" Type="http://schemas.openxmlformats.org/officeDocument/2006/relationships/customXml" Target="../ink/ink4.xml"/><Relationship Id="rId12"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customXml" Target="../ink/ink3.xml"/><Relationship Id="rId11" Type="http://schemas.openxmlformats.org/officeDocument/2006/relationships/customXml" Target="../ink/ink8.xml"/><Relationship Id="rId5" Type="http://schemas.openxmlformats.org/officeDocument/2006/relationships/customXml" Target="../ink/ink2.xml"/><Relationship Id="rId10" Type="http://schemas.openxmlformats.org/officeDocument/2006/relationships/customXml" Target="../ink/ink7.xml"/><Relationship Id="rId4" Type="http://schemas.openxmlformats.org/officeDocument/2006/relationships/image" Target="../media/image6.png"/><Relationship Id="rId9" Type="http://schemas.openxmlformats.org/officeDocument/2006/relationships/customXml" Target="../ink/ink6.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7.png"/><Relationship Id="rId7" Type="http://schemas.openxmlformats.org/officeDocument/2006/relationships/customXml" Target="../ink/ink10.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customXml" Target="../ink/ink9.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5.emf"/></Relationships>
</file>

<file path=ppt/slides/_rels/slide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57138" y="269655"/>
            <a:ext cx="11375761" cy="1316514"/>
          </a:xfrm>
          <a:prstGeom prst="rect">
            <a:avLst/>
          </a:prstGeom>
          <a:noFill/>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How do soil properties influence microbial communities?</a:t>
            </a:r>
          </a:p>
          <a:p>
            <a:pPr marL="0" marR="0" lvl="0" indent="0" algn="r" defTabSz="914400" rtl="0" eaLnBrk="1" fontAlgn="auto" latinLnBrk="0" hangingPunct="1">
              <a:lnSpc>
                <a:spcPct val="150000"/>
              </a:lnSpc>
              <a:spcBef>
                <a:spcPts val="0"/>
              </a:spcBef>
              <a:spcAft>
                <a:spcPts val="0"/>
              </a:spcAft>
              <a:buClrTx/>
              <a:buSzTx/>
              <a:buFontTx/>
              <a:buNone/>
              <a:tabLst/>
              <a:defRPr/>
            </a:pPr>
            <a:r>
              <a:rPr lang="en-US" altLang="zh-CN" sz="2400" b="1" dirty="0">
                <a:solidFill>
                  <a:prstClr val="black"/>
                </a:solidFill>
                <a:latin typeface="Arial" panose="020B0604020202020204" pitchFamily="34" charset="0"/>
                <a:ea typeface="等线" panose="02010600030101010101" pitchFamily="2" charset="-122"/>
                <a:cs typeface="Arial" panose="020B0604020202020204" pitchFamily="34" charset="0"/>
              </a:rPr>
              <a:t>—— A r</a:t>
            </a:r>
            <a:r>
              <a:rPr kumimoji="0" lang="en-US" altLang="zh-CN" sz="2400" b="1" i="0" u="none" strike="noStrike" kern="1200" cap="none" spc="0" normalizeH="0" baseline="0" noProof="0" dirty="0" err="1">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esearch</a:t>
            </a:r>
            <a:r>
              <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 in the </a:t>
            </a:r>
            <a:r>
              <a:rPr lang="en-US" altLang="zh-CN" sz="2400" b="1" dirty="0">
                <a:solidFill>
                  <a:prstClr val="black"/>
                </a:solidFill>
                <a:latin typeface="Arial" panose="020B0604020202020204" pitchFamily="34" charset="0"/>
                <a:ea typeface="等线" panose="02010600030101010101" pitchFamily="2" charset="-122"/>
                <a:cs typeface="Arial" panose="020B0604020202020204" pitchFamily="34" charset="0"/>
              </a:rPr>
              <a:t>L</a:t>
            </a:r>
            <a:r>
              <a:rPr kumimoji="0" lang="en-US" altLang="zh-CN" sz="2400" b="1" i="0" u="none" strike="noStrike" kern="1200" cap="none" spc="0" normalizeH="0" baseline="0" noProof="0" dirty="0" err="1">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oess</a:t>
            </a:r>
            <a:r>
              <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 </a:t>
            </a:r>
            <a:r>
              <a:rPr lang="en-US" altLang="zh-CN" sz="2400" b="1" dirty="0">
                <a:solidFill>
                  <a:prstClr val="black"/>
                </a:solidFill>
                <a:latin typeface="Arial" panose="020B0604020202020204" pitchFamily="34" charset="0"/>
                <a:ea typeface="等线" panose="02010600030101010101" pitchFamily="2" charset="-122"/>
                <a:cs typeface="Arial" panose="020B0604020202020204" pitchFamily="34" charset="0"/>
              </a:rPr>
              <a:t>P</a:t>
            </a:r>
            <a:r>
              <a:rPr kumimoji="0" lang="en-US" altLang="zh-CN" sz="2400" b="1" i="0" u="none" strike="noStrike" kern="1200" cap="none" spc="0" normalizeH="0" baseline="0" noProof="0" dirty="0" err="1">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lateau</a:t>
            </a:r>
            <a:r>
              <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 area</a:t>
            </a:r>
            <a:endParaRPr kumimoji="0" lang="en-US" altLang="zh-CN" sz="2400" b="0" i="0" u="none" strike="noStrike" kern="1200" cap="none" spc="0" normalizeH="0" baseline="0" noProof="0" dirty="0">
              <a:ln>
                <a:noFill/>
              </a:ln>
              <a:solidFill>
                <a:srgbClr val="44546A">
                  <a:lumMod val="50000"/>
                </a:srgbClr>
              </a:solidFill>
              <a:effectLst/>
              <a:uLnTx/>
              <a:uFillTx/>
              <a:latin typeface="Arial" panose="020B0604020202020204" pitchFamily="34" charset="0"/>
              <a:ea typeface="字魂105号-简雅黑" panose="00000500000000000000" pitchFamily="2" charset="-122"/>
              <a:cs typeface="Arial" panose="020B0604020202020204" pitchFamily="34" charset="0"/>
            </a:endParaRPr>
          </a:p>
        </p:txBody>
      </p:sp>
      <p:sp>
        <p:nvSpPr>
          <p:cNvPr id="8" name="文本框 7"/>
          <p:cNvSpPr txBox="1"/>
          <p:nvPr/>
        </p:nvSpPr>
        <p:spPr>
          <a:xfrm>
            <a:off x="3769742" y="3556820"/>
            <a:ext cx="2023646" cy="234365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GUO YIXIN</a:t>
            </a:r>
          </a:p>
          <a:p>
            <a:pPr>
              <a:lnSpc>
                <a:spcPct val="150000"/>
              </a:lnSpc>
              <a:defRPr/>
            </a:pPr>
            <a:r>
              <a:rPr lang="en-US" altLang="zh-CN" sz="2000" dirty="0">
                <a:solidFill>
                  <a:prstClr val="black"/>
                </a:solidFill>
                <a:latin typeface="Arial" panose="020B0604020202020204" pitchFamily="34" charset="0"/>
                <a:ea typeface="等线" panose="02010600030101010101" pitchFamily="2" charset="-122"/>
                <a:cs typeface="Arial" panose="020B0604020202020204" pitchFamily="34" charset="0"/>
              </a:rPr>
              <a:t>QIU HAOHONG</a:t>
            </a:r>
          </a:p>
          <a:p>
            <a:pPr>
              <a:lnSpc>
                <a:spcPct val="150000"/>
              </a:lnSpc>
              <a:defRPr/>
            </a:pPr>
            <a:r>
              <a:rPr lang="en-US" altLang="zh-CN" sz="2000" dirty="0">
                <a:solidFill>
                  <a:prstClr val="black"/>
                </a:solidFill>
                <a:latin typeface="Arial" panose="020B0604020202020204" pitchFamily="34" charset="0"/>
                <a:ea typeface="等线" panose="02010600030101010101" pitchFamily="2" charset="-122"/>
                <a:cs typeface="Arial" panose="020B0604020202020204" pitchFamily="34" charset="0"/>
              </a:rPr>
              <a:t>PENG BOHAO</a:t>
            </a:r>
          </a:p>
          <a:p>
            <a:pPr>
              <a:lnSpc>
                <a:spcPct val="150000"/>
              </a:lnSpc>
              <a:defRPr/>
            </a:pPr>
            <a:r>
              <a:rPr lang="en-US" altLang="zh-CN" sz="2000" dirty="0">
                <a:solidFill>
                  <a:prstClr val="black"/>
                </a:solidFill>
                <a:latin typeface="Arial" panose="020B0604020202020204" pitchFamily="34" charset="0"/>
                <a:ea typeface="等线" panose="02010600030101010101" pitchFamily="2" charset="-122"/>
                <a:cs typeface="Arial" panose="020B0604020202020204" pitchFamily="34" charset="0"/>
              </a:rPr>
              <a:t>HOU RUIHAN</a:t>
            </a:r>
          </a:p>
          <a:p>
            <a:pPr>
              <a:lnSpc>
                <a:spcPct val="150000"/>
              </a:lnSpc>
              <a:defRPr/>
            </a:pPr>
            <a:r>
              <a:rPr lang="en-US" altLang="zh-CN" sz="2000" dirty="0">
                <a:solidFill>
                  <a:prstClr val="black"/>
                </a:solidFill>
                <a:latin typeface="Arial" panose="020B0604020202020204" pitchFamily="34" charset="0"/>
                <a:ea typeface="等线" panose="02010600030101010101" pitchFamily="2" charset="-122"/>
                <a:cs typeface="Arial" panose="020B0604020202020204" pitchFamily="34" charset="0"/>
              </a:rPr>
              <a:t>WEN YUFENG</a:t>
            </a:r>
          </a:p>
        </p:txBody>
      </p:sp>
      <p:sp>
        <p:nvSpPr>
          <p:cNvPr id="10" name="文本框 9">
            <a:extLst>
              <a:ext uri="{FF2B5EF4-FFF2-40B4-BE49-F238E27FC236}">
                <a16:creationId xmlns:a16="http://schemas.microsoft.com/office/drawing/2014/main" id="{9F132E5B-E36A-4E66-980A-02DC23B0FAF1}"/>
              </a:ext>
            </a:extLst>
          </p:cNvPr>
          <p:cNvSpPr txBox="1"/>
          <p:nvPr/>
        </p:nvSpPr>
        <p:spPr>
          <a:xfrm>
            <a:off x="5938674" y="3556820"/>
            <a:ext cx="6027184" cy="2343655"/>
          </a:xfrm>
          <a:prstGeom prst="rect">
            <a:avLst/>
          </a:prstGeom>
          <a:noFill/>
        </p:spPr>
        <p:txBody>
          <a:bodyPr wrap="square">
            <a:spAutoFit/>
          </a:bodyPr>
          <a:lstStyle/>
          <a:p>
            <a:pPr marL="285750" indent="-285750">
              <a:lnSpc>
                <a:spcPct val="150000"/>
              </a:lnSpc>
              <a:buClr>
                <a:srgbClr val="00B0F0"/>
              </a:buClr>
              <a:buFont typeface="Wingdings" panose="05000000000000000000" pitchFamily="2" charset="2"/>
              <a:buChar char="u"/>
            </a:pPr>
            <a:r>
              <a:rPr lang="en-US" altLang="zh-CN" sz="2000" dirty="0">
                <a:solidFill>
                  <a:srgbClr val="333333"/>
                </a:solidFill>
                <a:latin typeface="Arial" panose="020B0604020202020204" pitchFamily="34" charset="0"/>
                <a:cs typeface="Arial" panose="020B0604020202020204" pitchFamily="34" charset="0"/>
              </a:rPr>
              <a:t> Background</a:t>
            </a:r>
            <a:r>
              <a:rPr lang="en-US" altLang="zh-CN" sz="2000" dirty="0">
                <a:solidFill>
                  <a:srgbClr val="333333"/>
                </a:solidFill>
                <a:latin typeface="Times New Roman" panose="02020603050405020304" pitchFamily="18" charset="0"/>
                <a:cs typeface="Times New Roman" panose="02020603050405020304" pitchFamily="18" charset="0"/>
              </a:rPr>
              <a:t> </a:t>
            </a:r>
            <a:r>
              <a:rPr lang="en-US" altLang="zh-CN" sz="2000" dirty="0">
                <a:solidFill>
                  <a:srgbClr val="333333"/>
                </a:solidFill>
                <a:latin typeface="Arial" panose="020B0604020202020204" pitchFamily="34" charset="0"/>
                <a:cs typeface="Arial" panose="020B0604020202020204" pitchFamily="34" charset="0"/>
              </a:rPr>
              <a:t>&amp; Data and methods</a:t>
            </a:r>
          </a:p>
          <a:p>
            <a:pPr marL="285750" indent="-285750">
              <a:lnSpc>
                <a:spcPct val="150000"/>
              </a:lnSpc>
              <a:buClr>
                <a:srgbClr val="00B0F0"/>
              </a:buClr>
              <a:buFont typeface="Wingdings" panose="05000000000000000000" pitchFamily="2" charset="2"/>
              <a:buChar char="u"/>
            </a:pPr>
            <a:r>
              <a:rPr lang="en-US" altLang="zh-CN" sz="2000" dirty="0">
                <a:solidFill>
                  <a:srgbClr val="333333"/>
                </a:solidFill>
                <a:latin typeface="Arial" panose="020B0604020202020204" pitchFamily="34" charset="0"/>
                <a:cs typeface="Arial" panose="020B0604020202020204" pitchFamily="34" charset="0"/>
              </a:rPr>
              <a:t> Description on between-sample diversity</a:t>
            </a:r>
          </a:p>
          <a:p>
            <a:pPr marL="285750" indent="-285750">
              <a:lnSpc>
                <a:spcPct val="150000"/>
              </a:lnSpc>
              <a:buClr>
                <a:srgbClr val="00B0F0"/>
              </a:buClr>
              <a:buFont typeface="Wingdings" panose="05000000000000000000" pitchFamily="2" charset="2"/>
              <a:buChar char="u"/>
            </a:pPr>
            <a:r>
              <a:rPr lang="en-US" altLang="zh-CN" sz="2000" dirty="0">
                <a:solidFill>
                  <a:srgbClr val="333333"/>
                </a:solidFill>
                <a:latin typeface="Arial" panose="020B0604020202020204" pitchFamily="34" charset="0"/>
                <a:cs typeface="Arial" panose="020B0604020202020204" pitchFamily="34" charset="0"/>
              </a:rPr>
              <a:t> Description on in-sample diversity</a:t>
            </a:r>
          </a:p>
          <a:p>
            <a:pPr marL="285750" indent="-285750">
              <a:lnSpc>
                <a:spcPct val="150000"/>
              </a:lnSpc>
              <a:buClr>
                <a:srgbClr val="00B0F0"/>
              </a:buClr>
              <a:buFont typeface="Wingdings" panose="05000000000000000000" pitchFamily="2" charset="2"/>
              <a:buChar char="u"/>
            </a:pPr>
            <a:r>
              <a:rPr lang="en-US" altLang="zh-CN" sz="2000" dirty="0">
                <a:solidFill>
                  <a:srgbClr val="333333"/>
                </a:solidFill>
                <a:latin typeface="Arial" panose="020B0604020202020204" pitchFamily="34" charset="0"/>
                <a:cs typeface="Arial" panose="020B0604020202020204" pitchFamily="34" charset="0"/>
              </a:rPr>
              <a:t> Inherent mechanism in driving these changes</a:t>
            </a:r>
            <a:endParaRPr lang="en-US" altLang="zh-CN" sz="2000" b="0" i="0" dirty="0">
              <a:solidFill>
                <a:srgbClr val="333333"/>
              </a:solidFill>
              <a:effectLst/>
              <a:latin typeface="Arial" panose="020B0604020202020204" pitchFamily="34" charset="0"/>
              <a:cs typeface="Arial" panose="020B0604020202020204" pitchFamily="34" charset="0"/>
            </a:endParaRPr>
          </a:p>
          <a:p>
            <a:pPr marL="285750" indent="-285750">
              <a:lnSpc>
                <a:spcPct val="150000"/>
              </a:lnSpc>
              <a:buClr>
                <a:srgbClr val="00B0F0"/>
              </a:buClr>
              <a:buFont typeface="Wingdings" panose="05000000000000000000" pitchFamily="2" charset="2"/>
              <a:buChar char="u"/>
            </a:pPr>
            <a:r>
              <a:rPr lang="en-US" altLang="zh-CN" sz="2000" dirty="0">
                <a:solidFill>
                  <a:srgbClr val="333333"/>
                </a:solidFill>
                <a:latin typeface="Arial" panose="020B0604020202020204" pitchFamily="34" charset="0"/>
                <a:cs typeface="Arial" panose="020B0604020202020204" pitchFamily="34" charset="0"/>
              </a:rPr>
              <a:t> Prediction model &amp; Application and evaluation</a:t>
            </a:r>
            <a:endParaRPr lang="en-US" altLang="zh-CN" sz="2000" b="0" i="0" dirty="0">
              <a:solidFill>
                <a:srgbClr val="333333"/>
              </a:solidFill>
              <a:effectLst/>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2E33EF8F-B8EA-4A88-87E2-DBC12D90F6D5}"/>
              </a:ext>
            </a:extLst>
          </p:cNvPr>
          <p:cNvSpPr txBox="1"/>
          <p:nvPr/>
        </p:nvSpPr>
        <p:spPr>
          <a:xfrm>
            <a:off x="457138" y="2628550"/>
            <a:ext cx="5824573" cy="400110"/>
          </a:xfrm>
          <a:prstGeom prst="rect">
            <a:avLst/>
          </a:prstGeom>
          <a:noFill/>
        </p:spPr>
        <p:txBody>
          <a:bodyPr wrap="square">
            <a:spAutoFit/>
          </a:bodyPr>
          <a:lstStyle/>
          <a:p>
            <a:pPr marL="342900" indent="-342900">
              <a:buClr>
                <a:srgbClr val="00B0F0"/>
              </a:buClr>
              <a:buFont typeface="Wingdings" panose="05000000000000000000" pitchFamily="2" charset="2"/>
              <a:buChar char="u"/>
            </a:pPr>
            <a:r>
              <a:rPr lang="en-US" altLang="zh-CN" sz="2000" dirty="0">
                <a:latin typeface="Arial" panose="020B0604020202020204" pitchFamily="34" charset="0"/>
                <a:cs typeface="Arial" panose="020B0604020202020204" pitchFamily="34" charset="0"/>
              </a:rPr>
              <a:t> BIOB-G1: 42</a:t>
            </a:r>
            <a:endParaRPr lang="zh-CN" altLang="en-US" sz="2000" dirty="0">
              <a:latin typeface="Arial" panose="020B060402020202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id="{B16E4872-AA46-45CF-AC81-0A80D70077CE}"/>
              </a:ext>
            </a:extLst>
          </p:cNvPr>
          <p:cNvSpPr txBox="1"/>
          <p:nvPr/>
        </p:nvSpPr>
        <p:spPr>
          <a:xfrm>
            <a:off x="457138" y="2007332"/>
            <a:ext cx="8637701" cy="400110"/>
          </a:xfrm>
          <a:prstGeom prst="rect">
            <a:avLst/>
          </a:prstGeom>
          <a:noFill/>
        </p:spPr>
        <p:txBody>
          <a:bodyPr wrap="square">
            <a:spAutoFit/>
          </a:bodyPr>
          <a:lstStyle/>
          <a:p>
            <a:pPr>
              <a:buClr>
                <a:srgbClr val="00B0F0"/>
              </a:buClr>
            </a:pPr>
            <a:r>
              <a:rPr lang="en-US" altLang="zh-CN" sz="2000" dirty="0">
                <a:latin typeface="Arial" panose="020B0604020202020204" pitchFamily="34" charset="0"/>
                <a:cs typeface="Arial" panose="020B0604020202020204" pitchFamily="34" charset="0"/>
              </a:rPr>
              <a:t>Program Pathway: Biotechnology Engineering &amp; Healthcare Technology</a:t>
            </a:r>
            <a:endParaRPr lang="zh-CN"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827486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602105" y="5350451"/>
            <a:ext cx="9128760" cy="872034"/>
          </a:xfrm>
          <a:prstGeom prst="rect">
            <a:avLst/>
          </a:prstGeom>
          <a:noFill/>
        </p:spPr>
        <p:txBody>
          <a:bodyPr wrap="square">
            <a:spAutoFit/>
          </a:bodyPr>
          <a:lstStyle/>
          <a:p>
            <a:pPr marL="285750" indent="-285750">
              <a:lnSpc>
                <a:spcPct val="150000"/>
              </a:lnSpc>
              <a:buClr>
                <a:srgbClr val="00B0F0"/>
              </a:buClr>
              <a:buFont typeface="Wingdings" panose="05000000000000000000" pitchFamily="2" charset="2"/>
              <a:buChar char="u"/>
            </a:pPr>
            <a:r>
              <a:rPr lang="en-US" altLang="zh-CN" b="1" dirty="0">
                <a:solidFill>
                  <a:srgbClr val="333333"/>
                </a:solidFill>
                <a:latin typeface="Arial" panose="020B0604020202020204" pitchFamily="34" charset="0"/>
                <a:cs typeface="Arial" panose="020B0604020202020204" pitchFamily="34" charset="0"/>
              </a:rPr>
              <a:t>Keystone taxa</a:t>
            </a:r>
            <a:r>
              <a:rPr lang="en-US" altLang="zh-CN" dirty="0">
                <a:solidFill>
                  <a:srgbClr val="333333"/>
                </a:solidFill>
                <a:latin typeface="Arial" panose="020B0604020202020204" pitchFamily="34" charset="0"/>
                <a:cs typeface="Arial" panose="020B0604020202020204" pitchFamily="34" charset="0"/>
              </a:rPr>
              <a:t>: Proteobacteria, Firmicute, Bacteroidetes</a:t>
            </a:r>
          </a:p>
          <a:p>
            <a:pPr marL="285750" indent="-285750">
              <a:lnSpc>
                <a:spcPct val="150000"/>
              </a:lnSpc>
              <a:buClr>
                <a:srgbClr val="00B0F0"/>
              </a:buClr>
              <a:buFont typeface="Wingdings" panose="05000000000000000000" pitchFamily="2" charset="2"/>
              <a:buChar char="u"/>
            </a:pPr>
            <a:r>
              <a:rPr lang="en-US" altLang="zh-CN" b="1" dirty="0">
                <a:solidFill>
                  <a:srgbClr val="333333"/>
                </a:solidFill>
                <a:latin typeface="Arial" panose="020B0604020202020204" pitchFamily="34" charset="0"/>
                <a:cs typeface="Arial" panose="020B0604020202020204" pitchFamily="34" charset="0"/>
              </a:rPr>
              <a:t>Community structure</a:t>
            </a:r>
            <a:r>
              <a:rPr lang="en-US" altLang="zh-CN" dirty="0">
                <a:solidFill>
                  <a:srgbClr val="333333"/>
                </a:solidFill>
                <a:latin typeface="Arial" panose="020B0604020202020204" pitchFamily="34" charset="0"/>
                <a:cs typeface="Arial" panose="020B0604020202020204" pitchFamily="34" charset="0"/>
              </a:rPr>
              <a:t>: unbalanced —— relatively balanced —— unbalanced</a:t>
            </a:r>
          </a:p>
        </p:txBody>
      </p:sp>
      <p:pic>
        <p:nvPicPr>
          <p:cNvPr id="14" name="图片 13"/>
          <p:cNvPicPr>
            <a:picLocks noChangeAspect="1"/>
          </p:cNvPicPr>
          <p:nvPr/>
        </p:nvPicPr>
        <p:blipFill>
          <a:blip r:embed="rId3">
            <a:extLst>
              <a:ext uri="{BEBA8EAE-BF5A-486C-A8C5-ECC9F3942E4B}">
                <a14:imgProps xmlns:a14="http://schemas.microsoft.com/office/drawing/2010/main">
                  <a14:imgLayer r:embed="rId4">
                    <a14:imgEffect>
                      <a14:saturation sat="200000"/>
                    </a14:imgEffect>
                    <a14:imgEffect>
                      <a14:sharpenSoften amount="25000"/>
                    </a14:imgEffect>
                  </a14:imgLayer>
                </a14:imgProps>
              </a:ext>
            </a:extLst>
          </a:blip>
          <a:stretch>
            <a:fillRect/>
          </a:stretch>
        </p:blipFill>
        <p:spPr>
          <a:xfrm>
            <a:off x="1734496" y="1083141"/>
            <a:ext cx="8723008" cy="4211762"/>
          </a:xfrm>
          <a:prstGeom prst="rect">
            <a:avLst/>
          </a:prstGeom>
        </p:spPr>
      </p:pic>
      <p:sp>
        <p:nvSpPr>
          <p:cNvPr id="6" name="文本框 5"/>
          <p:cNvSpPr txBox="1"/>
          <p:nvPr/>
        </p:nvSpPr>
        <p:spPr>
          <a:xfrm>
            <a:off x="11545821" y="6362393"/>
            <a:ext cx="409575" cy="276999"/>
          </a:xfrm>
          <a:prstGeom prst="rect">
            <a:avLst/>
          </a:prstGeom>
          <a:noFill/>
        </p:spPr>
        <p:txBody>
          <a:bodyPr wrap="square" rtlCol="0">
            <a:spAutoFit/>
          </a:bodyPr>
          <a:lstStyle/>
          <a:p>
            <a:r>
              <a:rPr lang="en-US" altLang="zh-CN" sz="1200" dirty="0"/>
              <a:t>9</a:t>
            </a:r>
            <a:endParaRPr lang="zh-CN" altLang="en-US" sz="1200" dirty="0"/>
          </a:p>
        </p:txBody>
      </p:sp>
      <p:sp>
        <p:nvSpPr>
          <p:cNvPr id="10" name="文本框 9"/>
          <p:cNvSpPr txBox="1"/>
          <p:nvPr/>
        </p:nvSpPr>
        <p:spPr>
          <a:xfrm>
            <a:off x="10387875" y="20854"/>
            <a:ext cx="1804125" cy="369332"/>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HOU RUIHAN</a:t>
            </a:r>
            <a:endParaRPr lang="zh-CN" altLang="en-US" dirty="0">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5">
            <p14:nvContentPartPr>
              <p14:cNvPr id="2" name="墨迹 1"/>
              <p14:cNvContentPartPr/>
              <p14:nvPr/>
            </p14:nvContentPartPr>
            <p14:xfrm>
              <a:off x="7632500" y="5086638"/>
              <a:ext cx="360" cy="360"/>
            </p14:xfrm>
          </p:contentPart>
        </mc:Choice>
        <mc:Fallback xmlns="">
          <p:pic>
            <p:nvPicPr>
              <p:cNvPr id="2" name="墨迹 1"/>
            </p:nvPicPr>
            <p:blipFill>
              <a:blip r:embed="rId6"/>
            </p:blipFill>
            <p:spPr>
              <a:xfrm>
                <a:off x="7632500" y="5086638"/>
                <a:ext cx="360" cy="360"/>
              </a:xfrm>
              <a:prstGeom prst="rect"/>
            </p:spPr>
          </p:pic>
        </mc:Fallback>
      </mc:AlternateContent>
      <mc:AlternateContent xmlns:mc="http://schemas.openxmlformats.org/markup-compatibility/2006" xmlns:p14="http://schemas.microsoft.com/office/powerpoint/2010/main">
        <mc:Choice Requires="p14">
          <p:contentPart p14:bwMode="auto" r:id="rId7">
            <p14:nvContentPartPr>
              <p14:cNvPr id="3" name="墨迹 2"/>
              <p14:cNvContentPartPr/>
              <p14:nvPr/>
            </p14:nvContentPartPr>
            <p14:xfrm>
              <a:off x="7829420" y="5070078"/>
              <a:ext cx="2391120" cy="115200"/>
            </p14:xfrm>
          </p:contentPart>
        </mc:Choice>
        <mc:Fallback xmlns="">
          <p:pic>
            <p:nvPicPr>
              <p:cNvPr id="3" name="墨迹 2"/>
            </p:nvPicPr>
            <p:blipFill>
              <a:blip r:embed="rId8"/>
            </p:blipFill>
            <p:spPr>
              <a:xfrm>
                <a:off x="7829420" y="5070078"/>
                <a:ext cx="2391120" cy="115200"/>
              </a:xfrm>
              <a:prstGeom prst="rect"/>
            </p:spPr>
          </p:pic>
        </mc:Fallback>
      </mc:AlternateContent>
      <mc:AlternateContent xmlns:mc="http://schemas.openxmlformats.org/markup-compatibility/2006" xmlns:p14="http://schemas.microsoft.com/office/powerpoint/2010/main">
        <mc:Choice Requires="p14">
          <p:contentPart p14:bwMode="auto" r:id="rId9">
            <p14:nvContentPartPr>
              <p14:cNvPr id="13" name="墨迹 12"/>
              <p14:cNvContentPartPr/>
              <p14:nvPr/>
            </p14:nvContentPartPr>
            <p14:xfrm>
              <a:off x="7684704" y="4489549"/>
              <a:ext cx="69840" cy="23040"/>
            </p14:xfrm>
          </p:contentPart>
        </mc:Choice>
        <mc:Fallback xmlns="">
          <p:pic>
            <p:nvPicPr>
              <p:cNvPr id="13" name="墨迹 12"/>
            </p:nvPicPr>
            <p:blipFill>
              <a:blip r:embed="rId12"/>
            </p:blipFill>
            <p:spPr>
              <a:xfrm>
                <a:off x="7684704" y="4489549"/>
                <a:ext cx="69840" cy="23040"/>
              </a:xfrm>
              <a:prstGeom prst="rect"/>
            </p:spPr>
          </p:pic>
        </mc:Fallback>
      </mc:AlternateContent>
      <p:grpSp>
        <p:nvGrpSpPr>
          <p:cNvPr id="19" name="组合 18"/>
          <p:cNvGrpSpPr/>
          <p:nvPr/>
        </p:nvGrpSpPr>
        <p:grpSpPr>
          <a:xfrm>
            <a:off x="7544660" y="4445838"/>
            <a:ext cx="219964" cy="63000"/>
            <a:chOff x="7544660" y="4445838"/>
            <a:chExt cx="219964" cy="63000"/>
          </a:xfrm>
        </p:grpSpPr>
        <mc:AlternateContent xmlns:mc="http://schemas.openxmlformats.org/markup-compatibility/2006" xmlns:p14="http://schemas.microsoft.com/office/powerpoint/2010/main">
          <mc:Choice Requires="p14">
            <p:contentPart p14:bwMode="auto" r:id="rId13">
              <p14:nvContentPartPr>
                <p14:cNvPr id="16" name="墨迹 15"/>
                <p14:cNvContentPartPr/>
                <p14:nvPr/>
              </p14:nvContentPartPr>
              <p14:xfrm>
                <a:off x="7754544" y="4486669"/>
                <a:ext cx="10080" cy="9360"/>
              </p14:xfrm>
            </p:contentPart>
          </mc:Choice>
          <mc:Fallback xmlns="">
            <p:pic>
              <p:nvPicPr>
                <p:cNvPr id="16" name="墨迹 15"/>
              </p:nvPicPr>
              <p:blipFill>
                <a:blip r:embed="rId14"/>
              </p:blipFill>
              <p:spPr>
                <a:xfrm>
                  <a:off x="7754544" y="4486669"/>
                  <a:ext cx="10080" cy="9360"/>
                </a:xfrm>
                <a:prstGeom prst="rect"/>
              </p:spPr>
            </p:pic>
          </mc:Fallback>
        </mc:AlternateContent>
        <mc:AlternateContent xmlns:mc="http://schemas.openxmlformats.org/markup-compatibility/2006" xmlns:p14="http://schemas.microsoft.com/office/powerpoint/2010/main">
          <mc:Choice Requires="p14">
            <p:contentPart p14:bwMode="auto" r:id="rId15">
              <p14:nvContentPartPr>
                <p14:cNvPr id="5" name="墨迹 4"/>
                <p14:cNvContentPartPr/>
                <p14:nvPr/>
              </p14:nvContentPartPr>
              <p14:xfrm>
                <a:off x="7544660" y="4445838"/>
                <a:ext cx="360" cy="360"/>
              </p14:xfrm>
            </p:contentPart>
          </mc:Choice>
          <mc:Fallback xmlns="">
            <p:pic>
              <p:nvPicPr>
                <p:cNvPr id="5" name="墨迹 4"/>
              </p:nvPicPr>
              <p:blipFill>
                <a:blip r:embed="rId16"/>
              </p:blipFill>
              <p:spPr>
                <a:xfrm>
                  <a:off x="7544660" y="4445838"/>
                  <a:ext cx="360" cy="360"/>
                </a:xfrm>
                <a:prstGeom prst="rect"/>
              </p:spPr>
            </p:pic>
          </mc:Fallback>
        </mc:AlternateContent>
        <mc:AlternateContent xmlns:mc="http://schemas.openxmlformats.org/markup-compatibility/2006" xmlns:p14="http://schemas.microsoft.com/office/powerpoint/2010/main">
          <mc:Choice Requires="p14">
            <p:contentPart p14:bwMode="auto" r:id="rId17">
              <p14:nvContentPartPr>
                <p14:cNvPr id="7" name="墨迹 6"/>
                <p14:cNvContentPartPr/>
                <p14:nvPr/>
              </p14:nvContentPartPr>
              <p14:xfrm>
                <a:off x="7637900" y="4451238"/>
                <a:ext cx="53280" cy="57600"/>
              </p14:xfrm>
            </p:contentPart>
          </mc:Choice>
          <mc:Fallback xmlns="">
            <p:pic>
              <p:nvPicPr>
                <p:cNvPr id="7" name="墨迹 6"/>
              </p:nvPicPr>
              <p:blipFill>
                <a:blip r:embed="rId18"/>
              </p:blipFill>
              <p:spPr>
                <a:xfrm>
                  <a:off x="7637900" y="4451238"/>
                  <a:ext cx="53280" cy="57600"/>
                </a:xfrm>
                <a:prstGeom prst="rect"/>
              </p:spPr>
            </p:pic>
          </mc:Fallback>
        </mc:AlternateContent>
      </p:grpSp>
      <mc:AlternateContent xmlns:mc="http://schemas.openxmlformats.org/markup-compatibility/2006" xmlns:p14="http://schemas.microsoft.com/office/powerpoint/2010/main">
        <mc:Choice Requires="p14">
          <p:contentPart p14:bwMode="auto" r:id="rId19">
            <p14:nvContentPartPr>
              <p14:cNvPr id="17" name="墨迹 16"/>
              <p14:cNvContentPartPr/>
              <p14:nvPr/>
            </p14:nvContentPartPr>
            <p14:xfrm>
              <a:off x="7760664" y="4482709"/>
              <a:ext cx="47520" cy="19080"/>
            </p14:xfrm>
          </p:contentPart>
        </mc:Choice>
        <mc:Fallback xmlns="">
          <p:pic>
            <p:nvPicPr>
              <p:cNvPr id="17" name="墨迹 16"/>
            </p:nvPicPr>
            <p:blipFill>
              <a:blip r:embed="rId20"/>
            </p:blipFill>
            <p:spPr>
              <a:xfrm>
                <a:off x="7760664" y="4482709"/>
                <a:ext cx="47520" cy="19080"/>
              </a:xfrm>
              <a:prstGeom prst="rect"/>
            </p:spPr>
          </p:pic>
        </mc:Fallback>
      </mc:AlternateContent>
      <mc:AlternateContent xmlns:mc="http://schemas.openxmlformats.org/markup-compatibility/2006" xmlns:p14="http://schemas.microsoft.com/office/powerpoint/2010/main">
        <mc:Choice Requires="p14">
          <p:contentPart p14:bwMode="auto" r:id="rId21">
            <p14:nvContentPartPr>
              <p14:cNvPr id="20" name="墨迹 19"/>
              <p14:cNvContentPartPr/>
              <p14:nvPr/>
            </p14:nvContentPartPr>
            <p14:xfrm>
              <a:off x="8809344" y="4464349"/>
              <a:ext cx="82440" cy="66960"/>
            </p14:xfrm>
          </p:contentPart>
        </mc:Choice>
        <mc:Fallback xmlns="">
          <p:pic>
            <p:nvPicPr>
              <p:cNvPr id="20" name="墨迹 19"/>
            </p:nvPicPr>
            <p:blipFill>
              <a:blip r:embed="rId22"/>
            </p:blipFill>
            <p:spPr>
              <a:xfrm>
                <a:off x="8809344" y="4464349"/>
                <a:ext cx="82440" cy="66960"/>
              </a:xfrm>
              <a:prstGeom prst="rect"/>
            </p:spPr>
          </p:pic>
        </mc:Fallback>
      </mc:AlternateContent>
      <p:cxnSp>
        <p:nvCxnSpPr>
          <p:cNvPr id="12" name="直接连接符 11">
            <a:extLst>
              <a:ext uri="{FF2B5EF4-FFF2-40B4-BE49-F238E27FC236}">
                <a16:creationId xmlns:a16="http://schemas.microsoft.com/office/drawing/2014/main" id="{D5B3E511-2002-4FEC-9018-E4AF7F6A7C30}"/>
              </a:ext>
            </a:extLst>
          </p:cNvPr>
          <p:cNvCxnSpPr/>
          <p:nvPr/>
        </p:nvCxnSpPr>
        <p:spPr>
          <a:xfrm>
            <a:off x="7764624" y="4445838"/>
            <a:ext cx="0" cy="1442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A3F4C0CF-BCEA-4AB8-ADCE-ED6C3F5DE5C4}"/>
              </a:ext>
            </a:extLst>
          </p:cNvPr>
          <p:cNvSpPr txBox="1"/>
          <p:nvPr/>
        </p:nvSpPr>
        <p:spPr>
          <a:xfrm>
            <a:off x="423285" y="162648"/>
            <a:ext cx="10063739" cy="492443"/>
          </a:xfrm>
          <a:prstGeom prst="rect">
            <a:avLst/>
          </a:prstGeom>
          <a:noFill/>
        </p:spPr>
        <p:txBody>
          <a:bodyPr wrap="square">
            <a:spAutoFit/>
          </a:bodyPr>
          <a:lstStyle/>
          <a:p>
            <a:r>
              <a:rPr lang="en-US" altLang="zh-CN" sz="2600" b="1" dirty="0">
                <a:latin typeface="Arial" panose="020B0604020202020204" pitchFamily="34" charset="0"/>
                <a:cs typeface="Arial" panose="020B0604020202020204" pitchFamily="34" charset="0"/>
              </a:rPr>
              <a:t>III. Results &amp; Interpretation —— </a:t>
            </a:r>
            <a:r>
              <a:rPr lang="en-US" altLang="zh-CN" sz="2400" b="1" dirty="0">
                <a:latin typeface="Arial" panose="020B0604020202020204" pitchFamily="34" charset="0"/>
                <a:cs typeface="Arial" panose="020B0604020202020204" pitchFamily="34" charset="0"/>
              </a:rPr>
              <a:t>Network analysis</a:t>
            </a:r>
            <a:endParaRPr lang="en-US" altLang="zh-CN" sz="2600" b="1" dirty="0">
              <a:latin typeface="Arial" panose="020B0604020202020204" pitchFamily="34" charset="0"/>
              <a:cs typeface="Arial" panose="020B0604020202020204" pitchFamily="34" charset="0"/>
            </a:endParaRPr>
          </a:p>
        </p:txBody>
      </p:sp>
      <p:sp>
        <p:nvSpPr>
          <p:cNvPr id="18" name="文本框 17">
            <a:extLst>
              <a:ext uri="{FF2B5EF4-FFF2-40B4-BE49-F238E27FC236}">
                <a16:creationId xmlns:a16="http://schemas.microsoft.com/office/drawing/2014/main" id="{DF0EF063-A231-492B-B039-49E9516196B4}"/>
              </a:ext>
            </a:extLst>
          </p:cNvPr>
          <p:cNvSpPr txBox="1"/>
          <p:nvPr/>
        </p:nvSpPr>
        <p:spPr>
          <a:xfrm>
            <a:off x="2244923" y="4900801"/>
            <a:ext cx="7843124" cy="338554"/>
          </a:xfrm>
          <a:prstGeom prst="rect">
            <a:avLst/>
          </a:prstGeom>
          <a:noFill/>
        </p:spPr>
        <p:txBody>
          <a:bodyPr wrap="square">
            <a:spAutoFit/>
          </a:bodyPr>
          <a:lstStyle/>
          <a:p>
            <a:pPr algn="ctr"/>
            <a:r>
              <a:rPr lang="en-US" altLang="zh-CN" sz="1600" dirty="0">
                <a:latin typeface="Arial" panose="020B0604020202020204" pitchFamily="34" charset="0"/>
                <a:cs typeface="Arial" panose="020B0604020202020204" pitchFamily="34" charset="0"/>
              </a:rPr>
              <a:t>Network analysis of microbial community in upstream ,midstream and downstream</a:t>
            </a:r>
            <a:endParaRPr lang="zh-CN" altLang="en-US" sz="1600" dirty="0">
              <a:latin typeface="Arial" panose="020B0604020202020204" pitchFamily="34" charset="0"/>
              <a:cs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545821" y="6362393"/>
            <a:ext cx="409575" cy="276999"/>
          </a:xfrm>
          <a:prstGeom prst="rect">
            <a:avLst/>
          </a:prstGeom>
          <a:noFill/>
        </p:spPr>
        <p:txBody>
          <a:bodyPr wrap="square" rtlCol="0">
            <a:spAutoFit/>
          </a:bodyPr>
          <a:lstStyle/>
          <a:p>
            <a:r>
              <a:rPr lang="en-US" altLang="zh-CN" sz="1200" dirty="0"/>
              <a:t>10</a:t>
            </a:r>
            <a:endParaRPr lang="zh-CN" altLang="en-US" sz="1200" dirty="0"/>
          </a:p>
        </p:txBody>
      </p:sp>
      <p:sp>
        <p:nvSpPr>
          <p:cNvPr id="5" name="文本框 4"/>
          <p:cNvSpPr txBox="1"/>
          <p:nvPr/>
        </p:nvSpPr>
        <p:spPr>
          <a:xfrm>
            <a:off x="10387875" y="20854"/>
            <a:ext cx="1804125" cy="369332"/>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HOU RUIHAN</a:t>
            </a:r>
            <a:endParaRPr lang="zh-CN" altLang="en-US" dirty="0">
              <a:latin typeface="Arial" panose="020B0604020202020204" pitchFamily="34" charset="0"/>
              <a:cs typeface="Arial" panose="020B0604020202020204" pitchFamily="34" charset="0"/>
            </a:endParaRPr>
          </a:p>
        </p:txBody>
      </p:sp>
      <p:pic>
        <p:nvPicPr>
          <p:cNvPr id="2" name="图片 1" descr="RDA"/>
          <p:cNvPicPr>
            <a:picLocks noChangeAspect="1"/>
          </p:cNvPicPr>
          <p:nvPr>
            <p:custDataLst>
              <p:tags r:id="rId1"/>
            </p:custDataLst>
          </p:nvPr>
        </p:nvPicPr>
        <p:blipFill rotWithShape="1">
          <a:blip r:embed="rId4">
            <a:extLst>
              <a:ext uri="{BEBA8EAE-BF5A-486C-A8C5-ECC9F3942E4B}">
                <a14:imgProps xmlns:a14="http://schemas.microsoft.com/office/drawing/2010/main">
                  <a14:imgLayer r:embed="rId5">
                    <a14:imgEffect>
                      <a14:saturation sat="200000"/>
                    </a14:imgEffect>
                  </a14:imgLayer>
                </a14:imgProps>
              </a:ext>
            </a:extLst>
          </a:blip>
          <a:srcRect l="1" r="20170"/>
          <a:stretch/>
        </p:blipFill>
        <p:spPr>
          <a:xfrm>
            <a:off x="339090" y="672031"/>
            <a:ext cx="5399181" cy="5930410"/>
          </a:xfrm>
          <a:prstGeom prst="rect">
            <a:avLst/>
          </a:prstGeom>
        </p:spPr>
      </p:pic>
      <p:grpSp>
        <p:nvGrpSpPr>
          <p:cNvPr id="3" name="组合 2">
            <a:extLst>
              <a:ext uri="{FF2B5EF4-FFF2-40B4-BE49-F238E27FC236}">
                <a16:creationId xmlns:a16="http://schemas.microsoft.com/office/drawing/2014/main" id="{69E5CACB-D94C-43D9-A937-F88FA47A1FE8}"/>
              </a:ext>
            </a:extLst>
          </p:cNvPr>
          <p:cNvGrpSpPr/>
          <p:nvPr/>
        </p:nvGrpSpPr>
        <p:grpSpPr>
          <a:xfrm>
            <a:off x="7296785" y="2161350"/>
            <a:ext cx="4895215" cy="1881990"/>
            <a:chOff x="6957695" y="1158460"/>
            <a:chExt cx="4895215" cy="1881990"/>
          </a:xfrm>
        </p:grpSpPr>
        <p:sp>
          <p:nvSpPr>
            <p:cNvPr id="9" name="文本框 8"/>
            <p:cNvSpPr txBox="1"/>
            <p:nvPr/>
          </p:nvSpPr>
          <p:spPr>
            <a:xfrm>
              <a:off x="6957695" y="1158460"/>
              <a:ext cx="4895215" cy="1881990"/>
            </a:xfrm>
            <a:prstGeom prst="rect">
              <a:avLst/>
            </a:prstGeom>
            <a:noFill/>
          </p:spPr>
          <p:txBody>
            <a:bodyPr wrap="square">
              <a:spAutoFit/>
            </a:bodyPr>
            <a:lstStyle/>
            <a:p>
              <a:pPr marL="285750" indent="-285750">
                <a:lnSpc>
                  <a:spcPct val="150000"/>
                </a:lnSpc>
                <a:buClr>
                  <a:srgbClr val="00B0F0"/>
                </a:buClr>
                <a:buFont typeface="Wingdings" panose="05000000000000000000" pitchFamily="2" charset="2"/>
                <a:buChar char="u"/>
              </a:pPr>
              <a:r>
                <a:rPr lang="en-US" altLang="zh-CN" sz="2000" dirty="0">
                  <a:latin typeface="Arial" panose="020B0604020202020204" pitchFamily="34" charset="0"/>
                  <a:cs typeface="Arial" panose="020B0604020202020204" pitchFamily="34" charset="0"/>
                </a:rPr>
                <a:t>Arrows: </a:t>
              </a:r>
              <a:r>
                <a:rPr lang="en-US" altLang="zh-CN" sz="2000" b="1" dirty="0">
                  <a:latin typeface="Arial" panose="020B0604020202020204" pitchFamily="34" charset="0"/>
                  <a:cs typeface="Arial" panose="020B0604020202020204" pitchFamily="34" charset="0"/>
                </a:rPr>
                <a:t>soil properties</a:t>
              </a:r>
            </a:p>
            <a:p>
              <a:pPr marL="285750" indent="-285750">
                <a:lnSpc>
                  <a:spcPct val="150000"/>
                </a:lnSpc>
                <a:buClr>
                  <a:srgbClr val="00B0F0"/>
                </a:buClr>
                <a:buFont typeface="Wingdings" panose="05000000000000000000" pitchFamily="2" charset="2"/>
                <a:buChar char="u"/>
              </a:pPr>
              <a:endParaRPr lang="en-US" altLang="zh-CN" sz="2000" dirty="0">
                <a:solidFill>
                  <a:srgbClr val="333333"/>
                </a:solidFill>
                <a:latin typeface="Arial" panose="020B0604020202020204" pitchFamily="34" charset="0"/>
                <a:cs typeface="Arial" panose="020B0604020202020204" pitchFamily="34" charset="0"/>
              </a:endParaRPr>
            </a:p>
            <a:p>
              <a:pPr>
                <a:lnSpc>
                  <a:spcPct val="150000"/>
                </a:lnSpc>
                <a:buClr>
                  <a:srgbClr val="00B0F0"/>
                </a:buClr>
              </a:pPr>
              <a:endParaRPr lang="en-US" altLang="zh-CN" sz="2000" dirty="0">
                <a:solidFill>
                  <a:srgbClr val="333333"/>
                </a:solidFill>
                <a:latin typeface="Arial" panose="020B0604020202020204" pitchFamily="34" charset="0"/>
                <a:cs typeface="Arial" panose="020B0604020202020204" pitchFamily="34" charset="0"/>
              </a:endParaRPr>
            </a:p>
            <a:p>
              <a:pPr marL="285750" indent="-285750">
                <a:lnSpc>
                  <a:spcPct val="150000"/>
                </a:lnSpc>
                <a:buClr>
                  <a:srgbClr val="00B0F0"/>
                </a:buClr>
                <a:buFont typeface="Wingdings" panose="05000000000000000000" pitchFamily="2" charset="2"/>
                <a:buChar char="u"/>
              </a:pPr>
              <a:r>
                <a:rPr lang="en-US" altLang="zh-CN" sz="2000" dirty="0">
                  <a:solidFill>
                    <a:srgbClr val="333333"/>
                  </a:solidFill>
                  <a:latin typeface="Arial" panose="020B0604020202020204" pitchFamily="34" charset="0"/>
                  <a:cs typeface="Arial" panose="020B0604020202020204" pitchFamily="34" charset="0"/>
                </a:rPr>
                <a:t> </a:t>
              </a:r>
              <a:r>
                <a:rPr lang="en-US" altLang="zh-CN" sz="2000" b="1" dirty="0">
                  <a:solidFill>
                    <a:srgbClr val="333333"/>
                  </a:solidFill>
                  <a:latin typeface="Arial" panose="020B0604020202020204" pitchFamily="34" charset="0"/>
                  <a:cs typeface="Arial" panose="020B0604020202020204" pitchFamily="34" charset="0"/>
                </a:rPr>
                <a:t>S</a:t>
              </a:r>
              <a:r>
                <a:rPr lang="en-US" altLang="zh-CN" sz="2000" b="1" dirty="0">
                  <a:solidFill>
                    <a:srgbClr val="333333"/>
                  </a:solidFill>
                  <a:latin typeface="Arial" panose="020B0604020202020204" pitchFamily="34" charset="0"/>
                  <a:cs typeface="Arial" panose="020B0604020202020204" pitchFamily="34" charset="0"/>
                  <a:sym typeface="+mn-ea"/>
                </a:rPr>
                <a:t>ignificant </a:t>
              </a:r>
              <a:r>
                <a:rPr lang="en-US" altLang="zh-CN" sz="2000" b="1" dirty="0">
                  <a:solidFill>
                    <a:srgbClr val="333333"/>
                  </a:solidFill>
                  <a:latin typeface="Arial" panose="020B0604020202020204" pitchFamily="34" charset="0"/>
                  <a:cs typeface="Arial" panose="020B0604020202020204" pitchFamily="34" charset="0"/>
                </a:rPr>
                <a:t>correlation</a:t>
              </a:r>
              <a:endParaRPr lang="en-US" altLang="zh-CN" sz="2000" dirty="0">
                <a:solidFill>
                  <a:srgbClr val="333333"/>
                </a:solidFill>
                <a:latin typeface="Arial" panose="020B0604020202020204" pitchFamily="34" charset="0"/>
                <a:cs typeface="Arial" panose="020B0604020202020204" pitchFamily="34" charset="0"/>
              </a:endParaRPr>
            </a:p>
          </p:txBody>
        </p:sp>
        <p:sp>
          <p:nvSpPr>
            <p:cNvPr id="23" name="文本框 22"/>
            <p:cNvSpPr txBox="1"/>
            <p:nvPr/>
          </p:nvSpPr>
          <p:spPr>
            <a:xfrm>
              <a:off x="7233568" y="1746428"/>
              <a:ext cx="4488201" cy="456535"/>
            </a:xfrm>
            <a:prstGeom prst="rect">
              <a:avLst/>
            </a:prstGeom>
            <a:noFill/>
          </p:spPr>
          <p:txBody>
            <a:bodyPr wrap="square">
              <a:spAutoFit/>
            </a:bodyPr>
            <a:lstStyle/>
            <a:p>
              <a:pPr marL="342900" indent="-342900">
                <a:lnSpc>
                  <a:spcPct val="150000"/>
                </a:lnSpc>
                <a:buClr>
                  <a:srgbClr val="00B0F0"/>
                </a:buClr>
                <a:buFont typeface="Arial" panose="020B0604020202020204" pitchFamily="34" charset="0"/>
                <a:buChar char="•"/>
              </a:pPr>
              <a:r>
                <a:rPr lang="en-US" altLang="zh-CN" dirty="0">
                  <a:latin typeface="Arial" panose="020B0604020202020204" pitchFamily="34" charset="0"/>
                  <a:cs typeface="Arial" panose="020B0604020202020204" pitchFamily="34" charset="0"/>
                </a:rPr>
                <a:t>The absolute abundance of C, N and P</a:t>
              </a:r>
            </a:p>
          </p:txBody>
        </p:sp>
      </p:grpSp>
      <p:sp>
        <p:nvSpPr>
          <p:cNvPr id="10" name="文本框 9">
            <a:extLst>
              <a:ext uri="{FF2B5EF4-FFF2-40B4-BE49-F238E27FC236}">
                <a16:creationId xmlns:a16="http://schemas.microsoft.com/office/drawing/2014/main" id="{64A89483-A3AF-4E84-9E64-F105DB7CDC6B}"/>
              </a:ext>
            </a:extLst>
          </p:cNvPr>
          <p:cNvSpPr txBox="1"/>
          <p:nvPr/>
        </p:nvSpPr>
        <p:spPr>
          <a:xfrm>
            <a:off x="423285" y="162648"/>
            <a:ext cx="10063739" cy="492443"/>
          </a:xfrm>
          <a:prstGeom prst="rect">
            <a:avLst/>
          </a:prstGeom>
          <a:noFill/>
        </p:spPr>
        <p:txBody>
          <a:bodyPr wrap="square">
            <a:spAutoFit/>
          </a:bodyPr>
          <a:lstStyle/>
          <a:p>
            <a:r>
              <a:rPr lang="en-US" altLang="zh-CN" sz="2600" b="1" dirty="0">
                <a:latin typeface="Arial" panose="020B0604020202020204" pitchFamily="34" charset="0"/>
                <a:cs typeface="Arial" panose="020B0604020202020204" pitchFamily="34" charset="0"/>
              </a:rPr>
              <a:t>III. Results &amp; Interpretation —— </a:t>
            </a:r>
            <a:r>
              <a:rPr lang="en-US" altLang="zh-CN" sz="2400" b="1" dirty="0">
                <a:latin typeface="Arial" panose="020B0604020202020204" pitchFamily="34" charset="0"/>
                <a:cs typeface="Arial" panose="020B0604020202020204" pitchFamily="34" charset="0"/>
              </a:rPr>
              <a:t>Redundancy analysis</a:t>
            </a:r>
            <a:endParaRPr lang="en-US" altLang="zh-CN" sz="2600" b="1"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A9A35FBA-02C8-455F-AA7D-2F0C4A291739}"/>
              </a:ext>
            </a:extLst>
          </p:cNvPr>
          <p:cNvSpPr txBox="1"/>
          <p:nvPr/>
        </p:nvSpPr>
        <p:spPr>
          <a:xfrm>
            <a:off x="519780" y="6519446"/>
            <a:ext cx="5326419" cy="338554"/>
          </a:xfrm>
          <a:prstGeom prst="rect">
            <a:avLst/>
          </a:prstGeom>
          <a:noFill/>
        </p:spPr>
        <p:txBody>
          <a:bodyPr wrap="square">
            <a:spAutoFit/>
          </a:bodyPr>
          <a:lstStyle/>
          <a:p>
            <a:pPr algn="ctr"/>
            <a:r>
              <a:rPr lang="en-US" altLang="zh-CN" sz="1600" dirty="0">
                <a:latin typeface="Arial" panose="020B0604020202020204" pitchFamily="34" charset="0"/>
                <a:cs typeface="Arial" panose="020B0604020202020204" pitchFamily="34" charset="0"/>
              </a:rPr>
              <a:t>Redundancy analysis of microbial community</a:t>
            </a:r>
            <a:endParaRPr lang="zh-CN" altLang="en-US" sz="1600" dirty="0">
              <a:latin typeface="Arial" panose="020B0604020202020204" pitchFamily="34" charset="0"/>
              <a:cs typeface="Arial" panose="020B0604020202020204" pitchFamily="34" charset="0"/>
            </a:endParaRPr>
          </a:p>
        </p:txBody>
      </p:sp>
      <p:pic>
        <p:nvPicPr>
          <p:cNvPr id="14" name="图片 13" descr="RDA">
            <a:extLst>
              <a:ext uri="{FF2B5EF4-FFF2-40B4-BE49-F238E27FC236}">
                <a16:creationId xmlns:a16="http://schemas.microsoft.com/office/drawing/2014/main" id="{A040DE86-19BA-4CE0-862D-7063A6294F59}"/>
              </a:ext>
            </a:extLst>
          </p:cNvPr>
          <p:cNvPicPr>
            <a:picLocks noChangeAspect="1"/>
          </p:cNvPicPr>
          <p:nvPr>
            <p:custDataLst>
              <p:tags r:id="rId2"/>
            </p:custDataLst>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aturation sat="200000"/>
                    </a14:imgEffect>
                  </a14:imgLayer>
                </a14:imgProps>
              </a:ext>
            </a:extLst>
          </a:blip>
          <a:srcRect l="80491" t="39458" r="-431" b="42552"/>
          <a:stretch/>
        </p:blipFill>
        <p:spPr>
          <a:xfrm>
            <a:off x="5802100" y="2629305"/>
            <a:ext cx="1957337" cy="1548463"/>
          </a:xfrm>
          <a:prstGeom prst="rect">
            <a:avLst/>
          </a:prstGeom>
        </p:spPr>
      </p:pic>
      <p:sp>
        <p:nvSpPr>
          <p:cNvPr id="13" name="椭圆 12">
            <a:extLst>
              <a:ext uri="{FF2B5EF4-FFF2-40B4-BE49-F238E27FC236}">
                <a16:creationId xmlns:a16="http://schemas.microsoft.com/office/drawing/2014/main" id="{BC42143E-DD16-420F-B56E-1185E9EC6ABD}"/>
              </a:ext>
            </a:extLst>
          </p:cNvPr>
          <p:cNvSpPr/>
          <p:nvPr/>
        </p:nvSpPr>
        <p:spPr>
          <a:xfrm>
            <a:off x="985581" y="2458477"/>
            <a:ext cx="837744" cy="33855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8123562F-0EC8-486B-96AD-8AC6B9D83A2E}"/>
              </a:ext>
            </a:extLst>
          </p:cNvPr>
          <p:cNvSpPr/>
          <p:nvPr/>
        </p:nvSpPr>
        <p:spPr>
          <a:xfrm>
            <a:off x="2540608" y="2376345"/>
            <a:ext cx="651579" cy="2529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7D9EB9BA-51D9-403A-8410-D40A7AD553BD}"/>
              </a:ext>
            </a:extLst>
          </p:cNvPr>
          <p:cNvPicPr>
            <a:picLocks noChangeAspect="1"/>
          </p:cNvPicPr>
          <p:nvPr/>
        </p:nvPicPr>
        <p:blipFill>
          <a:blip r:embed="rId3"/>
          <a:stretch>
            <a:fillRect/>
          </a:stretch>
        </p:blipFill>
        <p:spPr>
          <a:xfrm>
            <a:off x="2870149" y="1838967"/>
            <a:ext cx="6451702" cy="1476375"/>
          </a:xfrm>
          <a:prstGeom prst="rect">
            <a:avLst/>
          </a:prstGeom>
        </p:spPr>
      </p:pic>
      <p:sp>
        <p:nvSpPr>
          <p:cNvPr id="16" name="文本框 15">
            <a:extLst>
              <a:ext uri="{FF2B5EF4-FFF2-40B4-BE49-F238E27FC236}">
                <a16:creationId xmlns:a16="http://schemas.microsoft.com/office/drawing/2014/main" id="{9CDA9A32-DDBC-454B-B80F-728F2245007E}"/>
              </a:ext>
            </a:extLst>
          </p:cNvPr>
          <p:cNvSpPr txBox="1"/>
          <p:nvPr/>
        </p:nvSpPr>
        <p:spPr>
          <a:xfrm>
            <a:off x="11545821" y="6362393"/>
            <a:ext cx="409575" cy="276999"/>
          </a:xfrm>
          <a:prstGeom prst="rect">
            <a:avLst/>
          </a:prstGeom>
          <a:noFill/>
        </p:spPr>
        <p:txBody>
          <a:bodyPr wrap="square" rtlCol="0">
            <a:spAutoFit/>
          </a:bodyPr>
          <a:lstStyle/>
          <a:p>
            <a:r>
              <a:rPr lang="en-US" altLang="zh-CN" sz="1200" dirty="0"/>
              <a:t>11</a:t>
            </a:r>
            <a:endParaRPr lang="zh-CN" altLang="en-US" sz="1200" dirty="0"/>
          </a:p>
        </p:txBody>
      </p:sp>
      <p:sp>
        <p:nvSpPr>
          <p:cNvPr id="17" name="文本框 16">
            <a:extLst>
              <a:ext uri="{FF2B5EF4-FFF2-40B4-BE49-F238E27FC236}">
                <a16:creationId xmlns:a16="http://schemas.microsoft.com/office/drawing/2014/main" id="{26F7B8DF-30FD-4B17-BC39-FAC469CB3326}"/>
              </a:ext>
            </a:extLst>
          </p:cNvPr>
          <p:cNvSpPr txBox="1"/>
          <p:nvPr/>
        </p:nvSpPr>
        <p:spPr>
          <a:xfrm>
            <a:off x="10387875" y="20854"/>
            <a:ext cx="1804125" cy="369332"/>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WEN YUFENG</a:t>
            </a:r>
            <a:endParaRPr lang="zh-CN" altLang="en-US" dirty="0">
              <a:latin typeface="Arial" panose="020B0604020202020204" pitchFamily="34" charset="0"/>
              <a:cs typeface="Arial" panose="020B0604020202020204" pitchFamily="34" charset="0"/>
            </a:endParaRPr>
          </a:p>
        </p:txBody>
      </p:sp>
      <p:sp>
        <p:nvSpPr>
          <p:cNvPr id="19" name="文本框 18">
            <a:extLst>
              <a:ext uri="{FF2B5EF4-FFF2-40B4-BE49-F238E27FC236}">
                <a16:creationId xmlns:a16="http://schemas.microsoft.com/office/drawing/2014/main" id="{84442BDA-DFCA-4B31-A128-DC5C84CBDA4C}"/>
              </a:ext>
            </a:extLst>
          </p:cNvPr>
          <p:cNvSpPr txBox="1"/>
          <p:nvPr/>
        </p:nvSpPr>
        <p:spPr>
          <a:xfrm>
            <a:off x="2918443" y="4057737"/>
            <a:ext cx="1715412" cy="1420325"/>
          </a:xfrm>
          <a:prstGeom prst="rect">
            <a:avLst/>
          </a:prstGeom>
          <a:noFill/>
        </p:spPr>
        <p:txBody>
          <a:bodyPr wrap="square">
            <a:spAutoFit/>
          </a:bodyPr>
          <a:lstStyle/>
          <a:p>
            <a:pPr marL="342900" indent="-342900">
              <a:lnSpc>
                <a:spcPct val="150000"/>
              </a:lnSpc>
              <a:buClr>
                <a:srgbClr val="00B0F0"/>
              </a:buClr>
              <a:buFont typeface="Arial" panose="020B0604020202020204" pitchFamily="34" charset="0"/>
              <a:buChar char="•"/>
            </a:pPr>
            <a:r>
              <a:rPr lang="en-US" altLang="zh-CN" sz="2000" dirty="0">
                <a:solidFill>
                  <a:srgbClr val="333333"/>
                </a:solidFill>
                <a:latin typeface="Arial" panose="020B0604020202020204" pitchFamily="34" charset="0"/>
                <a:cs typeface="Arial" panose="020B0604020202020204" pitchFamily="34" charset="0"/>
              </a:rPr>
              <a:t>C (g/kg)</a:t>
            </a:r>
          </a:p>
          <a:p>
            <a:pPr marL="342900" indent="-342900">
              <a:lnSpc>
                <a:spcPct val="150000"/>
              </a:lnSpc>
              <a:buClr>
                <a:srgbClr val="00B0F0"/>
              </a:buClr>
              <a:buFont typeface="Arial" panose="020B0604020202020204" pitchFamily="34" charset="0"/>
              <a:buChar char="•"/>
            </a:pPr>
            <a:r>
              <a:rPr lang="en-US" altLang="zh-CN" sz="2000" dirty="0">
                <a:solidFill>
                  <a:srgbClr val="333333"/>
                </a:solidFill>
                <a:latin typeface="Arial" panose="020B0604020202020204" pitchFamily="34" charset="0"/>
                <a:cs typeface="Arial" panose="020B0604020202020204" pitchFamily="34" charset="0"/>
              </a:rPr>
              <a:t>N (g/kg)</a:t>
            </a:r>
          </a:p>
          <a:p>
            <a:pPr marL="342900" indent="-342900">
              <a:lnSpc>
                <a:spcPct val="150000"/>
              </a:lnSpc>
              <a:buClr>
                <a:srgbClr val="00B0F0"/>
              </a:buClr>
              <a:buFont typeface="Arial" panose="020B0604020202020204" pitchFamily="34" charset="0"/>
              <a:buChar char="•"/>
            </a:pPr>
            <a:r>
              <a:rPr lang="en-US" altLang="zh-CN" sz="2000" dirty="0">
                <a:solidFill>
                  <a:srgbClr val="333333"/>
                </a:solidFill>
                <a:latin typeface="Arial" panose="020B0604020202020204" pitchFamily="34" charset="0"/>
                <a:cs typeface="Arial" panose="020B0604020202020204" pitchFamily="34" charset="0"/>
              </a:rPr>
              <a:t>P (g/kg)</a:t>
            </a:r>
          </a:p>
        </p:txBody>
      </p:sp>
      <p:sp>
        <p:nvSpPr>
          <p:cNvPr id="20" name="文本框 19">
            <a:extLst>
              <a:ext uri="{FF2B5EF4-FFF2-40B4-BE49-F238E27FC236}">
                <a16:creationId xmlns:a16="http://schemas.microsoft.com/office/drawing/2014/main" id="{CEDD855C-5032-4983-A208-38643F8802C3}"/>
              </a:ext>
            </a:extLst>
          </p:cNvPr>
          <p:cNvSpPr txBox="1"/>
          <p:nvPr/>
        </p:nvSpPr>
        <p:spPr>
          <a:xfrm>
            <a:off x="7784942" y="4084536"/>
            <a:ext cx="3098032" cy="958660"/>
          </a:xfrm>
          <a:prstGeom prst="rect">
            <a:avLst/>
          </a:prstGeom>
          <a:noFill/>
        </p:spPr>
        <p:txBody>
          <a:bodyPr wrap="square">
            <a:spAutoFit/>
          </a:bodyPr>
          <a:lstStyle/>
          <a:p>
            <a:pPr marL="342900" indent="-342900">
              <a:lnSpc>
                <a:spcPct val="150000"/>
              </a:lnSpc>
              <a:buClr>
                <a:srgbClr val="00B0F0"/>
              </a:buClr>
              <a:buFont typeface="Arial" panose="020B0604020202020204" pitchFamily="34" charset="0"/>
              <a:buChar char="•"/>
            </a:pPr>
            <a:r>
              <a:rPr lang="pt-BR" altLang="zh-CN" sz="2000" dirty="0">
                <a:solidFill>
                  <a:srgbClr val="333333"/>
                </a:solidFill>
                <a:latin typeface="Arial" panose="020B0604020202020204" pitchFamily="34" charset="0"/>
                <a:cs typeface="Arial" panose="020B0604020202020204" pitchFamily="34" charset="0"/>
              </a:rPr>
              <a:t>Bacterial &amp; fungal taxa</a:t>
            </a:r>
          </a:p>
          <a:p>
            <a:pPr marL="342900" indent="-342900">
              <a:lnSpc>
                <a:spcPct val="150000"/>
              </a:lnSpc>
              <a:buClr>
                <a:srgbClr val="00B0F0"/>
              </a:buClr>
              <a:buFont typeface="Arial" panose="020B0604020202020204" pitchFamily="34" charset="0"/>
              <a:buChar char="•"/>
            </a:pPr>
            <a:r>
              <a:rPr lang="pt-BR" altLang="zh-CN" sz="2000" dirty="0">
                <a:solidFill>
                  <a:srgbClr val="333333"/>
                </a:solidFill>
                <a:latin typeface="Arial" panose="020B0604020202020204" pitchFamily="34" charset="0"/>
                <a:cs typeface="Arial" panose="020B0604020202020204" pitchFamily="34" charset="0"/>
              </a:rPr>
              <a:t>Relative abundance</a:t>
            </a:r>
          </a:p>
        </p:txBody>
      </p:sp>
      <p:sp>
        <p:nvSpPr>
          <p:cNvPr id="12" name="文本框 4">
            <a:extLst>
              <a:ext uri="{FF2B5EF4-FFF2-40B4-BE49-F238E27FC236}">
                <a16:creationId xmlns:a16="http://schemas.microsoft.com/office/drawing/2014/main" id="{F784AA1A-B9A3-4066-81F5-F84A5E4BE230}"/>
              </a:ext>
            </a:extLst>
          </p:cNvPr>
          <p:cNvSpPr txBox="1"/>
          <p:nvPr/>
        </p:nvSpPr>
        <p:spPr>
          <a:xfrm>
            <a:off x="1059764" y="1078380"/>
            <a:ext cx="3227101" cy="40011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1) ANN Construction</a:t>
            </a:r>
            <a:endPar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21" name="文本框 20">
            <a:extLst>
              <a:ext uri="{FF2B5EF4-FFF2-40B4-BE49-F238E27FC236}">
                <a16:creationId xmlns:a16="http://schemas.microsoft.com/office/drawing/2014/main" id="{2E3FD7DF-96CB-4E22-B763-717572BB13BE}"/>
              </a:ext>
            </a:extLst>
          </p:cNvPr>
          <p:cNvSpPr txBox="1"/>
          <p:nvPr/>
        </p:nvSpPr>
        <p:spPr>
          <a:xfrm>
            <a:off x="2540097" y="3611046"/>
            <a:ext cx="2917221" cy="456535"/>
          </a:xfrm>
          <a:prstGeom prst="rect">
            <a:avLst/>
          </a:prstGeom>
          <a:noFill/>
        </p:spPr>
        <p:txBody>
          <a:bodyPr wrap="square">
            <a:spAutoFit/>
          </a:bodyPr>
          <a:lstStyle/>
          <a:p>
            <a:pPr marL="285750" indent="-285750">
              <a:lnSpc>
                <a:spcPct val="150000"/>
              </a:lnSpc>
              <a:buClr>
                <a:srgbClr val="00B0F0"/>
              </a:buClr>
              <a:buFont typeface="Wingdings" panose="05000000000000000000" pitchFamily="2" charset="2"/>
              <a:buChar char="u"/>
            </a:pPr>
            <a:r>
              <a:rPr lang="en-US" altLang="zh-CN" b="1" dirty="0">
                <a:latin typeface="Arial" panose="020B0604020202020204" pitchFamily="34" charset="0"/>
                <a:cs typeface="Arial" panose="020B0604020202020204" pitchFamily="34" charset="0"/>
              </a:rPr>
              <a:t> 3 Features, 12 Data</a:t>
            </a:r>
            <a:endParaRPr lang="en-US" altLang="zh-CN" dirty="0">
              <a:latin typeface="Arial" panose="020B0604020202020204" pitchFamily="34" charset="0"/>
              <a:cs typeface="Arial" panose="020B0604020202020204" pitchFamily="34" charset="0"/>
            </a:endParaRPr>
          </a:p>
        </p:txBody>
      </p:sp>
      <p:sp>
        <p:nvSpPr>
          <p:cNvPr id="22" name="文本框 21">
            <a:extLst>
              <a:ext uri="{FF2B5EF4-FFF2-40B4-BE49-F238E27FC236}">
                <a16:creationId xmlns:a16="http://schemas.microsoft.com/office/drawing/2014/main" id="{9CF538D7-65A7-4DEE-ACA6-F44CA2064654}"/>
              </a:ext>
            </a:extLst>
          </p:cNvPr>
          <p:cNvSpPr txBox="1"/>
          <p:nvPr/>
        </p:nvSpPr>
        <p:spPr>
          <a:xfrm>
            <a:off x="7405924" y="3611046"/>
            <a:ext cx="2917221" cy="456535"/>
          </a:xfrm>
          <a:prstGeom prst="rect">
            <a:avLst/>
          </a:prstGeom>
          <a:noFill/>
        </p:spPr>
        <p:txBody>
          <a:bodyPr wrap="square">
            <a:spAutoFit/>
          </a:bodyPr>
          <a:lstStyle/>
          <a:p>
            <a:pPr marL="285750" indent="-285750">
              <a:lnSpc>
                <a:spcPct val="150000"/>
              </a:lnSpc>
              <a:buClr>
                <a:srgbClr val="00B0F0"/>
              </a:buClr>
              <a:buFont typeface="Wingdings" panose="05000000000000000000" pitchFamily="2" charset="2"/>
              <a:buChar char="u"/>
            </a:pPr>
            <a:r>
              <a:rPr lang="en-US" altLang="zh-CN" b="1" dirty="0">
                <a:latin typeface="Arial" panose="020B0604020202020204" pitchFamily="34" charset="0"/>
                <a:cs typeface="Arial" panose="020B0604020202020204" pitchFamily="34" charset="0"/>
              </a:rPr>
              <a:t> 135 Data</a:t>
            </a:r>
            <a:endParaRPr lang="en-US" altLang="zh-CN" dirty="0">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34566592-47FC-478C-92BA-DE2098DEFA9D}"/>
              </a:ext>
            </a:extLst>
          </p:cNvPr>
          <p:cNvSpPr txBox="1"/>
          <p:nvPr/>
        </p:nvSpPr>
        <p:spPr>
          <a:xfrm>
            <a:off x="0" y="3715416"/>
            <a:ext cx="12191999" cy="1785104"/>
          </a:xfrm>
          <a:prstGeom prst="rect">
            <a:avLst/>
          </a:prstGeom>
          <a:solidFill>
            <a:schemeClr val="bg1"/>
          </a:solidFill>
          <a:ln w="19050"/>
        </p:spPr>
        <p:style>
          <a:lnRef idx="2">
            <a:schemeClr val="accent1"/>
          </a:lnRef>
          <a:fillRef idx="1">
            <a:schemeClr val="lt1"/>
          </a:fillRef>
          <a:effectRef idx="0">
            <a:schemeClr val="accent1"/>
          </a:effectRef>
          <a:fontRef idx="minor">
            <a:schemeClr val="dk1"/>
          </a:fontRef>
        </p:style>
        <p:txBody>
          <a:bodyPr wrap="square">
            <a:spAutoFit/>
          </a:bodyPr>
          <a:lstStyle/>
          <a:p>
            <a:pPr marR="0" lvl="0" algn="ctr" defTabSz="914400" rtl="0" eaLnBrk="1" fontAlgn="auto" latinLnBrk="0" hangingPunct="1">
              <a:buClrTx/>
              <a:buSzTx/>
              <a:tabLst/>
              <a:defRPr/>
            </a:pPr>
            <a:endParaRPr kumimoji="0" lang="en-US" altLang="zh-CN" sz="2000" i="0" u="none" strike="noStrike" kern="1200" normalizeH="0" baseline="0" noProof="0" dirty="0">
              <a:solidFill>
                <a:prstClr val="black"/>
              </a:solidFill>
              <a:uLnTx/>
              <a:uFillTx/>
              <a:latin typeface="Arial" panose="020B0604020202020204" pitchFamily="34" charset="0"/>
              <a:ea typeface="等线" panose="02010600030101010101" pitchFamily="2" charset="-122"/>
              <a:cs typeface="Arial" panose="020B0604020202020204" pitchFamily="34" charset="0"/>
            </a:endParaRPr>
          </a:p>
          <a:p>
            <a:pPr marR="0" lvl="0" algn="ctr" defTabSz="914400" rtl="0" eaLnBrk="1" fontAlgn="auto" latinLnBrk="0" hangingPunct="1">
              <a:spcAft>
                <a:spcPts val="1200"/>
              </a:spcAft>
              <a:buClrTx/>
              <a:buSzTx/>
              <a:tabLst/>
              <a:defRPr/>
            </a:pPr>
            <a:r>
              <a:rPr kumimoji="0" lang="en-US" altLang="zh-CN" sz="2400" i="0" u="none" strike="noStrike" kern="1200" normalizeH="0" baseline="0" noProof="0" dirty="0">
                <a:solidFill>
                  <a:prstClr val="black"/>
                </a:solidFill>
                <a:uLnTx/>
                <a:uFillTx/>
                <a:latin typeface="Arial" panose="020B0604020202020204" pitchFamily="34" charset="0"/>
                <a:ea typeface="等线" panose="02010600030101010101" pitchFamily="2" charset="-122"/>
                <a:cs typeface="Arial" panose="020B0604020202020204" pitchFamily="34" charset="0"/>
              </a:rPr>
              <a:t>135 models </a:t>
            </a:r>
          </a:p>
          <a:p>
            <a:pPr marR="0" lvl="0" algn="ctr" defTabSz="914400" rtl="0" eaLnBrk="1" fontAlgn="auto" latinLnBrk="0" hangingPunct="1">
              <a:lnSpc>
                <a:spcPct val="150000"/>
              </a:lnSpc>
              <a:buClrTx/>
              <a:buSzTx/>
              <a:tabLst/>
              <a:defRPr/>
            </a:pPr>
            <a:r>
              <a:rPr kumimoji="0" lang="en-US" altLang="zh-CN" sz="2400" i="0" u="none" strike="noStrike" kern="1200" normalizeH="0" baseline="0" noProof="0" dirty="0">
                <a:solidFill>
                  <a:prstClr val="black"/>
                </a:solidFill>
                <a:uLnTx/>
                <a:uFillTx/>
                <a:latin typeface="Arial" panose="020B0604020202020204" pitchFamily="34" charset="0"/>
                <a:ea typeface="等线" panose="02010600030101010101" pitchFamily="2" charset="-122"/>
                <a:cs typeface="Arial" panose="020B0604020202020204" pitchFamily="34" charset="0"/>
              </a:rPr>
              <a:t>Each: 3 inputs </a:t>
            </a:r>
            <a:r>
              <a:rPr kumimoji="0" lang="en-US" altLang="zh-CN" sz="2400" i="0" u="none" strike="noStrike" kern="1200" normalizeH="0" baseline="0" noProof="0" dirty="0">
                <a:solidFill>
                  <a:prstClr val="black"/>
                </a:solidFill>
                <a:uLnTx/>
                <a:uFillTx/>
                <a:latin typeface="Arial" panose="020B0604020202020204" pitchFamily="34" charset="0"/>
                <a:ea typeface="等线" panose="02010600030101010101" pitchFamily="2" charset="-122"/>
                <a:cs typeface="Arial" panose="020B0604020202020204" pitchFamily="34" charset="0"/>
                <a:sym typeface="Wingdings" panose="05000000000000000000" pitchFamily="2" charset="2"/>
              </a:rPr>
              <a:t> 1 output</a:t>
            </a:r>
          </a:p>
          <a:p>
            <a:pPr marR="0" lvl="0" algn="ctr" defTabSz="914400" rtl="0" eaLnBrk="1" fontAlgn="auto" latinLnBrk="0" hangingPunct="1">
              <a:lnSpc>
                <a:spcPct val="100000"/>
              </a:lnSpc>
              <a:buClrTx/>
              <a:buSzTx/>
              <a:tabLst/>
              <a:defRPr/>
            </a:pPr>
            <a:endParaRPr kumimoji="0" lang="en-US" altLang="zh-CN" sz="2000" i="0" u="none" strike="noStrike" kern="1200" normalizeH="0" baseline="0" noProof="0" dirty="0">
              <a:solidFill>
                <a:prstClr val="black"/>
              </a:solidFill>
              <a:uLnTx/>
              <a:uFillTx/>
              <a:latin typeface="Arial" panose="020B0604020202020204" pitchFamily="34" charset="0"/>
              <a:ea typeface="等线" panose="02010600030101010101" pitchFamily="2" charset="-122"/>
              <a:cs typeface="Arial" panose="020B0604020202020204" pitchFamily="34" charset="0"/>
              <a:sym typeface="Wingdings" panose="05000000000000000000" pitchFamily="2" charset="2"/>
            </a:endParaRPr>
          </a:p>
        </p:txBody>
      </p:sp>
      <p:sp>
        <p:nvSpPr>
          <p:cNvPr id="13" name="文本框 12">
            <a:extLst>
              <a:ext uri="{FF2B5EF4-FFF2-40B4-BE49-F238E27FC236}">
                <a16:creationId xmlns:a16="http://schemas.microsoft.com/office/drawing/2014/main" id="{1FC7A712-1E59-4D5A-89DF-093F74221EFF}"/>
              </a:ext>
            </a:extLst>
          </p:cNvPr>
          <p:cNvSpPr txBox="1"/>
          <p:nvPr/>
        </p:nvSpPr>
        <p:spPr>
          <a:xfrm>
            <a:off x="423285" y="162648"/>
            <a:ext cx="10063739" cy="492443"/>
          </a:xfrm>
          <a:prstGeom prst="rect">
            <a:avLst/>
          </a:prstGeom>
          <a:noFill/>
        </p:spPr>
        <p:txBody>
          <a:bodyPr wrap="square">
            <a:spAutoFit/>
          </a:bodyPr>
          <a:lstStyle/>
          <a:p>
            <a:r>
              <a:rPr lang="en-US" altLang="zh-CN" sz="2600" b="1" dirty="0">
                <a:latin typeface="Arial" panose="020B0604020202020204" pitchFamily="34" charset="0"/>
                <a:cs typeface="Arial" panose="020B0604020202020204" pitchFamily="34" charset="0"/>
              </a:rPr>
              <a:t>III. Results &amp; Interpretation —— </a:t>
            </a:r>
            <a:r>
              <a:rPr lang="en-US" altLang="zh-CN" sz="2400" b="1" dirty="0">
                <a:latin typeface="Arial" panose="020B0604020202020204" pitchFamily="34" charset="0"/>
                <a:cs typeface="Arial" panose="020B0604020202020204" pitchFamily="34" charset="0"/>
              </a:rPr>
              <a:t>ANN construction</a:t>
            </a:r>
            <a:endParaRPr lang="en-US" altLang="zh-CN" sz="2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4455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7D9EB9BA-51D9-403A-8410-D40A7AD553BD}"/>
              </a:ext>
            </a:extLst>
          </p:cNvPr>
          <p:cNvPicPr>
            <a:picLocks noChangeAspect="1"/>
          </p:cNvPicPr>
          <p:nvPr/>
        </p:nvPicPr>
        <p:blipFill>
          <a:blip r:embed="rId3"/>
          <a:stretch>
            <a:fillRect/>
          </a:stretch>
        </p:blipFill>
        <p:spPr>
          <a:xfrm>
            <a:off x="7360152" y="2074954"/>
            <a:ext cx="3976180" cy="909889"/>
          </a:xfrm>
          <a:prstGeom prst="rect">
            <a:avLst/>
          </a:prstGeom>
        </p:spPr>
      </p:pic>
      <p:sp>
        <p:nvSpPr>
          <p:cNvPr id="24" name="文本框 4">
            <a:extLst>
              <a:ext uri="{FF2B5EF4-FFF2-40B4-BE49-F238E27FC236}">
                <a16:creationId xmlns:a16="http://schemas.microsoft.com/office/drawing/2014/main" id="{609C9759-7A03-47C5-A2EA-9F51DBB33C2E}"/>
              </a:ext>
            </a:extLst>
          </p:cNvPr>
          <p:cNvSpPr txBox="1"/>
          <p:nvPr/>
        </p:nvSpPr>
        <p:spPr>
          <a:xfrm>
            <a:off x="2028713" y="5769253"/>
            <a:ext cx="2686327" cy="416011"/>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R="0" lvl="0" algn="ctr" defTabSz="457200" rtl="0" eaLnBrk="1" fontAlgn="auto" latinLnBrk="0" hangingPunct="1">
              <a:lnSpc>
                <a:spcPct val="150000"/>
              </a:lnSpc>
              <a:spcBef>
                <a:spcPts val="0"/>
              </a:spcBef>
              <a:spcAft>
                <a:spcPts val="0"/>
              </a:spcAft>
              <a:buClrTx/>
              <a:buSzTx/>
              <a:tabLst/>
              <a:defRPr/>
            </a:pPr>
            <a:r>
              <a:rPr kumimoji="0" lang="en-US" altLang="zh-CN" sz="160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Training Time: 576 </a:t>
            </a:r>
            <a:r>
              <a:rPr kumimoji="0" lang="en-US" altLang="zh-CN" sz="1600" i="0" u="none" strike="noStrike" kern="1200" cap="none" spc="0" normalizeH="0" baseline="0" noProof="0" dirty="0" err="1">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ms</a:t>
            </a:r>
            <a:endParaRPr kumimoji="0" lang="en-US" altLang="zh-CN" sz="160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pic>
        <p:nvPicPr>
          <p:cNvPr id="3" name="图片 2">
            <a:extLst>
              <a:ext uri="{FF2B5EF4-FFF2-40B4-BE49-F238E27FC236}">
                <a16:creationId xmlns:a16="http://schemas.microsoft.com/office/drawing/2014/main" id="{74420E87-4398-47FA-A934-0EC014F3272A}"/>
              </a:ext>
            </a:extLst>
          </p:cNvPr>
          <p:cNvPicPr>
            <a:picLocks noChangeAspect="1"/>
          </p:cNvPicPr>
          <p:nvPr/>
        </p:nvPicPr>
        <p:blipFill rotWithShape="1">
          <a:blip r:embed="rId4">
            <a:extLst>
              <a:ext uri="{28A0092B-C50C-407E-A947-70E740481C1C}">
                <a14:useLocalDpi xmlns:a14="http://schemas.microsoft.com/office/drawing/2010/main" val="0"/>
              </a:ext>
            </a:extLst>
          </a:blip>
          <a:srcRect l="2813" t="775"/>
          <a:stretch/>
        </p:blipFill>
        <p:spPr>
          <a:xfrm>
            <a:off x="767254" y="1859966"/>
            <a:ext cx="5791704" cy="3621994"/>
          </a:xfrm>
          <a:prstGeom prst="rect">
            <a:avLst/>
          </a:prstGeom>
          <a:ln>
            <a:noFill/>
          </a:ln>
          <a:effectLst>
            <a:outerShdw blurRad="292100" dist="139700" dir="2700000" algn="tl" rotWithShape="0">
              <a:srgbClr val="333333">
                <a:alpha val="65000"/>
              </a:srgbClr>
            </a:outerShdw>
          </a:effectLst>
        </p:spPr>
      </p:pic>
      <p:sp>
        <p:nvSpPr>
          <p:cNvPr id="11" name="文本框 4">
            <a:extLst>
              <a:ext uri="{FF2B5EF4-FFF2-40B4-BE49-F238E27FC236}">
                <a16:creationId xmlns:a16="http://schemas.microsoft.com/office/drawing/2014/main" id="{1CBA9FA6-CAD8-46E8-B0A6-70AC0692FF5F}"/>
              </a:ext>
            </a:extLst>
          </p:cNvPr>
          <p:cNvSpPr txBox="1"/>
          <p:nvPr/>
        </p:nvSpPr>
        <p:spPr>
          <a:xfrm>
            <a:off x="8005079" y="5769253"/>
            <a:ext cx="2686327" cy="416011"/>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R="0" lvl="0" algn="ctr" defTabSz="457200" rtl="0" eaLnBrk="1" fontAlgn="auto" latinLnBrk="0" hangingPunct="1">
              <a:lnSpc>
                <a:spcPct val="150000"/>
              </a:lnSpc>
              <a:spcBef>
                <a:spcPts val="0"/>
              </a:spcBef>
              <a:spcAft>
                <a:spcPts val="0"/>
              </a:spcAft>
              <a:buClrTx/>
              <a:buSzTx/>
              <a:tabLst/>
              <a:defRPr/>
            </a:pPr>
            <a:r>
              <a:rPr kumimoji="0" lang="en-US" altLang="zh-CN" sz="160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Testing Time: 5.25 </a:t>
            </a:r>
            <a:r>
              <a:rPr kumimoji="0" lang="en-US" altLang="zh-CN" sz="1600" i="0" u="none" strike="noStrike" kern="1200" cap="none" spc="0" normalizeH="0" baseline="0" noProof="0" dirty="0" err="1">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ms</a:t>
            </a:r>
            <a:endParaRPr kumimoji="0" lang="en-US" altLang="zh-CN" sz="160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pic>
        <p:nvPicPr>
          <p:cNvPr id="5" name="图片 4">
            <a:extLst>
              <a:ext uri="{FF2B5EF4-FFF2-40B4-BE49-F238E27FC236}">
                <a16:creationId xmlns:a16="http://schemas.microsoft.com/office/drawing/2014/main" id="{7D850F7A-A1AD-4B02-A1EC-AA8502DE2E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0152" y="3635570"/>
            <a:ext cx="3976180" cy="1846390"/>
          </a:xfrm>
          <a:prstGeom prst="rect">
            <a:avLst/>
          </a:prstGeom>
          <a:ln>
            <a:noFill/>
          </a:ln>
          <a:effectLst>
            <a:outerShdw blurRad="292100" dist="139700" dir="2700000" algn="tl" rotWithShape="0">
              <a:srgbClr val="333333">
                <a:alpha val="65000"/>
              </a:srgbClr>
            </a:outerShdw>
          </a:effectLst>
        </p:spPr>
      </p:pic>
      <p:sp>
        <p:nvSpPr>
          <p:cNvPr id="9" name="文本框 8">
            <a:extLst>
              <a:ext uri="{FF2B5EF4-FFF2-40B4-BE49-F238E27FC236}">
                <a16:creationId xmlns:a16="http://schemas.microsoft.com/office/drawing/2014/main" id="{25A3A5DF-C208-458E-8734-59FC98891C37}"/>
              </a:ext>
            </a:extLst>
          </p:cNvPr>
          <p:cNvSpPr txBox="1"/>
          <p:nvPr/>
        </p:nvSpPr>
        <p:spPr>
          <a:xfrm>
            <a:off x="11545821" y="6362393"/>
            <a:ext cx="409575" cy="276999"/>
          </a:xfrm>
          <a:prstGeom prst="rect">
            <a:avLst/>
          </a:prstGeom>
          <a:noFill/>
        </p:spPr>
        <p:txBody>
          <a:bodyPr wrap="square" rtlCol="0">
            <a:spAutoFit/>
          </a:bodyPr>
          <a:lstStyle/>
          <a:p>
            <a:r>
              <a:rPr lang="en-US" altLang="zh-CN" sz="1200" dirty="0"/>
              <a:t>12</a:t>
            </a:r>
            <a:endParaRPr lang="zh-CN" altLang="en-US" sz="1200" dirty="0"/>
          </a:p>
        </p:txBody>
      </p:sp>
      <p:sp>
        <p:nvSpPr>
          <p:cNvPr id="12" name="文本框 4">
            <a:extLst>
              <a:ext uri="{FF2B5EF4-FFF2-40B4-BE49-F238E27FC236}">
                <a16:creationId xmlns:a16="http://schemas.microsoft.com/office/drawing/2014/main" id="{43FE4B63-48EB-4DD4-A420-F1562CA4FE30}"/>
              </a:ext>
            </a:extLst>
          </p:cNvPr>
          <p:cNvSpPr txBox="1"/>
          <p:nvPr/>
        </p:nvSpPr>
        <p:spPr>
          <a:xfrm>
            <a:off x="1059764" y="1078380"/>
            <a:ext cx="3227101" cy="40011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2) Training &amp; Testing</a:t>
            </a:r>
            <a:endPar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14" name="文本框 13">
            <a:extLst>
              <a:ext uri="{FF2B5EF4-FFF2-40B4-BE49-F238E27FC236}">
                <a16:creationId xmlns:a16="http://schemas.microsoft.com/office/drawing/2014/main" id="{FEF4F439-9B31-4337-A722-9EB58262DCBD}"/>
              </a:ext>
            </a:extLst>
          </p:cNvPr>
          <p:cNvSpPr txBox="1"/>
          <p:nvPr/>
        </p:nvSpPr>
        <p:spPr>
          <a:xfrm>
            <a:off x="10387875" y="20854"/>
            <a:ext cx="1804125" cy="369332"/>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WEN YUFENG</a:t>
            </a:r>
            <a:endParaRPr lang="zh-CN" altLang="en-US" dirty="0">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CA75B78B-8352-446D-8E86-C8DC71E76007}"/>
              </a:ext>
            </a:extLst>
          </p:cNvPr>
          <p:cNvSpPr txBox="1"/>
          <p:nvPr/>
        </p:nvSpPr>
        <p:spPr>
          <a:xfrm>
            <a:off x="423285" y="162648"/>
            <a:ext cx="10063739" cy="492443"/>
          </a:xfrm>
          <a:prstGeom prst="rect">
            <a:avLst/>
          </a:prstGeom>
          <a:noFill/>
        </p:spPr>
        <p:txBody>
          <a:bodyPr wrap="square">
            <a:spAutoFit/>
          </a:bodyPr>
          <a:lstStyle/>
          <a:p>
            <a:r>
              <a:rPr lang="en-US" altLang="zh-CN" sz="2600" b="1" dirty="0">
                <a:latin typeface="Arial" panose="020B0604020202020204" pitchFamily="34" charset="0"/>
                <a:cs typeface="Arial" panose="020B0604020202020204" pitchFamily="34" charset="0"/>
              </a:rPr>
              <a:t>III. Results &amp; Interpretation —— </a:t>
            </a:r>
            <a:r>
              <a:rPr lang="en-US" altLang="zh-CN" sz="2400" b="1" dirty="0">
                <a:latin typeface="Arial" panose="020B0604020202020204" pitchFamily="34" charset="0"/>
                <a:cs typeface="Arial" panose="020B0604020202020204" pitchFamily="34" charset="0"/>
              </a:rPr>
              <a:t>ANN construction</a:t>
            </a:r>
            <a:endParaRPr lang="en-US" altLang="zh-CN" sz="2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36868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7D9EB9BA-51D9-403A-8410-D40A7AD553BD}"/>
              </a:ext>
            </a:extLst>
          </p:cNvPr>
          <p:cNvPicPr>
            <a:picLocks noChangeAspect="1"/>
          </p:cNvPicPr>
          <p:nvPr/>
        </p:nvPicPr>
        <p:blipFill>
          <a:blip r:embed="rId3"/>
          <a:stretch>
            <a:fillRect/>
          </a:stretch>
        </p:blipFill>
        <p:spPr>
          <a:xfrm>
            <a:off x="7391813" y="1381127"/>
            <a:ext cx="4003772" cy="916203"/>
          </a:xfrm>
          <a:prstGeom prst="rect">
            <a:avLst/>
          </a:prstGeom>
        </p:spPr>
      </p:pic>
      <p:grpSp>
        <p:nvGrpSpPr>
          <p:cNvPr id="9" name="组合 8">
            <a:extLst>
              <a:ext uri="{FF2B5EF4-FFF2-40B4-BE49-F238E27FC236}">
                <a16:creationId xmlns:a16="http://schemas.microsoft.com/office/drawing/2014/main" id="{85478749-F98C-4F1E-815E-F157612D07F6}"/>
              </a:ext>
            </a:extLst>
          </p:cNvPr>
          <p:cNvGrpSpPr/>
          <p:nvPr/>
        </p:nvGrpSpPr>
        <p:grpSpPr>
          <a:xfrm>
            <a:off x="726735" y="2746547"/>
            <a:ext cx="5286793" cy="3496465"/>
            <a:chOff x="746399" y="2835037"/>
            <a:chExt cx="5286793" cy="3496465"/>
          </a:xfrm>
        </p:grpSpPr>
        <p:pic>
          <p:nvPicPr>
            <p:cNvPr id="15" name="图片 14">
              <a:extLst>
                <a:ext uri="{FF2B5EF4-FFF2-40B4-BE49-F238E27FC236}">
                  <a16:creationId xmlns:a16="http://schemas.microsoft.com/office/drawing/2014/main" id="{CFBD260F-A2E3-46CD-9D68-9CE6B8C43965}"/>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746399" y="2835037"/>
              <a:ext cx="5286793" cy="3098254"/>
            </a:xfrm>
            <a:prstGeom prst="rect">
              <a:avLst/>
            </a:prstGeom>
          </p:spPr>
        </p:pic>
        <p:sp>
          <p:nvSpPr>
            <p:cNvPr id="16" name="文本框 15">
              <a:extLst>
                <a:ext uri="{FF2B5EF4-FFF2-40B4-BE49-F238E27FC236}">
                  <a16:creationId xmlns:a16="http://schemas.microsoft.com/office/drawing/2014/main" id="{A19D7832-D1C8-4048-9AB8-4A6C5484F99A}"/>
                </a:ext>
              </a:extLst>
            </p:cNvPr>
            <p:cNvSpPr txBox="1"/>
            <p:nvPr/>
          </p:nvSpPr>
          <p:spPr>
            <a:xfrm>
              <a:off x="1719437" y="6010159"/>
              <a:ext cx="3340716" cy="321343"/>
            </a:xfrm>
            <a:prstGeom prst="rect">
              <a:avLst/>
            </a:prstGeom>
            <a:noFill/>
          </p:spPr>
          <p:txBody>
            <a:bodyPr wrap="square" rtlCol="0">
              <a:spAutoFit/>
            </a:bodyPr>
            <a:lstStyle/>
            <a:p>
              <a:pPr algn="ctr"/>
              <a:r>
                <a:rPr lang="en-US" altLang="zh-CN" sz="1400" dirty="0">
                  <a:latin typeface="Arial" panose="020B0604020202020204" pitchFamily="34" charset="0"/>
                  <a:cs typeface="Arial" panose="020B0604020202020204" pitchFamily="34" charset="0"/>
                </a:rPr>
                <a:t>Model #10 (</a:t>
              </a:r>
              <a:r>
                <a:rPr lang="en-US" altLang="zh-CN" sz="1400" b="0" dirty="0">
                  <a:solidFill>
                    <a:srgbClr val="000000"/>
                  </a:solidFill>
                  <a:effectLst/>
                  <a:latin typeface="Arial" panose="020B0604020202020204" pitchFamily="34" charset="0"/>
                  <a:cs typeface="Arial" panose="020B0604020202020204" pitchFamily="34" charset="0"/>
                </a:rPr>
                <a:t>Mucoromycota</a:t>
              </a:r>
              <a:r>
                <a:rPr lang="en-US" altLang="zh-CN" sz="1400" dirty="0">
                  <a:latin typeface="Arial" panose="020B0604020202020204" pitchFamily="34" charset="0"/>
                  <a:cs typeface="Arial" panose="020B0604020202020204" pitchFamily="34" charset="0"/>
                </a:rPr>
                <a:t>)</a:t>
              </a:r>
              <a:endParaRPr lang="zh-CN" altLang="en-US" sz="1400" dirty="0">
                <a:solidFill>
                  <a:srgbClr val="FF0000"/>
                </a:solidFill>
                <a:latin typeface="Arial" panose="020B0604020202020204" pitchFamily="34" charset="0"/>
                <a:cs typeface="Arial" panose="020B0604020202020204" pitchFamily="34" charset="0"/>
              </a:endParaRPr>
            </a:p>
          </p:txBody>
        </p:sp>
        <p:sp>
          <p:nvSpPr>
            <p:cNvPr id="25" name="文本框 24">
              <a:extLst>
                <a:ext uri="{FF2B5EF4-FFF2-40B4-BE49-F238E27FC236}">
                  <a16:creationId xmlns:a16="http://schemas.microsoft.com/office/drawing/2014/main" id="{CBBC31EC-3120-41A6-92EB-87806E13B06F}"/>
                </a:ext>
              </a:extLst>
            </p:cNvPr>
            <p:cNvSpPr txBox="1"/>
            <p:nvPr/>
          </p:nvSpPr>
          <p:spPr>
            <a:xfrm>
              <a:off x="1719437" y="2911483"/>
              <a:ext cx="3340716" cy="307777"/>
            </a:xfrm>
            <a:prstGeom prst="rect">
              <a:avLst/>
            </a:prstGeom>
            <a:solidFill>
              <a:schemeClr val="bg1"/>
            </a:solidFill>
          </p:spPr>
          <p:txBody>
            <a:bodyPr wrap="square" rtlCol="0">
              <a:spAutoFit/>
            </a:bodyPr>
            <a:lstStyle/>
            <a:p>
              <a:pPr algn="ctr"/>
              <a:r>
                <a:rPr lang="en-US" altLang="zh-CN" sz="1400" b="1" dirty="0">
                  <a:solidFill>
                    <a:schemeClr val="bg1">
                      <a:lumMod val="50000"/>
                    </a:schemeClr>
                  </a:solidFill>
                  <a:latin typeface="Arial" panose="020B0604020202020204" pitchFamily="34" charset="0"/>
                  <a:cs typeface="Arial" panose="020B0604020202020204" pitchFamily="34" charset="0"/>
                </a:rPr>
                <a:t>MSELOSS</a:t>
              </a:r>
              <a:endParaRPr lang="zh-CN" altLang="en-US" sz="1400" b="1" dirty="0">
                <a:solidFill>
                  <a:schemeClr val="bg1">
                    <a:lumMod val="50000"/>
                  </a:schemeClr>
                </a:solidFill>
                <a:latin typeface="Arial" panose="020B0604020202020204" pitchFamily="34" charset="0"/>
                <a:cs typeface="Arial" panose="020B0604020202020204" pitchFamily="34" charset="0"/>
              </a:endParaRPr>
            </a:p>
          </p:txBody>
        </p:sp>
      </p:grpSp>
      <p:sp>
        <p:nvSpPr>
          <p:cNvPr id="4" name="箭头: 下 3">
            <a:extLst>
              <a:ext uri="{FF2B5EF4-FFF2-40B4-BE49-F238E27FC236}">
                <a16:creationId xmlns:a16="http://schemas.microsoft.com/office/drawing/2014/main" id="{283B08D7-D073-4FD9-B507-26F2A604744C}"/>
              </a:ext>
            </a:extLst>
          </p:cNvPr>
          <p:cNvSpPr/>
          <p:nvPr/>
        </p:nvSpPr>
        <p:spPr>
          <a:xfrm rot="19731566">
            <a:off x="2765846" y="3390972"/>
            <a:ext cx="262664" cy="1470436"/>
          </a:xfrm>
          <a:prstGeom prst="downArrow">
            <a:avLst>
              <a:gd name="adj1" fmla="val 27995"/>
              <a:gd name="adj2" fmla="val 71369"/>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a:extLst>
              <a:ext uri="{FF2B5EF4-FFF2-40B4-BE49-F238E27FC236}">
                <a16:creationId xmlns:a16="http://schemas.microsoft.com/office/drawing/2014/main" id="{64D211DF-CBA5-4263-9E88-0071641C9D73}"/>
              </a:ext>
            </a:extLst>
          </p:cNvPr>
          <p:cNvSpPr txBox="1"/>
          <p:nvPr/>
        </p:nvSpPr>
        <p:spPr>
          <a:xfrm>
            <a:off x="11545821" y="6362393"/>
            <a:ext cx="409575" cy="276999"/>
          </a:xfrm>
          <a:prstGeom prst="rect">
            <a:avLst/>
          </a:prstGeom>
          <a:noFill/>
        </p:spPr>
        <p:txBody>
          <a:bodyPr wrap="square" rtlCol="0">
            <a:spAutoFit/>
          </a:bodyPr>
          <a:lstStyle/>
          <a:p>
            <a:r>
              <a:rPr lang="en-US" altLang="zh-CN" sz="1200" dirty="0"/>
              <a:t>13</a:t>
            </a:r>
            <a:endParaRPr lang="zh-CN" altLang="en-US" sz="1200" dirty="0"/>
          </a:p>
        </p:txBody>
      </p:sp>
      <p:sp>
        <p:nvSpPr>
          <p:cNvPr id="19" name="文本框 4">
            <a:extLst>
              <a:ext uri="{FF2B5EF4-FFF2-40B4-BE49-F238E27FC236}">
                <a16:creationId xmlns:a16="http://schemas.microsoft.com/office/drawing/2014/main" id="{4484FBEC-6DAE-4D72-8BD1-D324402B79C1}"/>
              </a:ext>
            </a:extLst>
          </p:cNvPr>
          <p:cNvSpPr txBox="1"/>
          <p:nvPr/>
        </p:nvSpPr>
        <p:spPr>
          <a:xfrm>
            <a:off x="1059764" y="1078380"/>
            <a:ext cx="3227101" cy="40011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Arial" panose="020B0604020202020204" pitchFamily="34" charset="0"/>
                <a:ea typeface="等线" panose="02010600030101010101" pitchFamily="2" charset="-122"/>
                <a:cs typeface="Arial" panose="020B0604020202020204" pitchFamily="34" charset="0"/>
              </a:rPr>
              <a:t>3</a:t>
            </a: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 </a:t>
            </a:r>
            <a:r>
              <a:rPr kumimoji="0" lang="en-US" altLang="zh-CN" sz="2000" b="1" i="0" u="none" strike="noStrike" kern="1200" cap="none" spc="0" normalizeH="0" baseline="0" noProof="0" dirty="0" err="1">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MSELoss</a:t>
            </a:r>
            <a:endPar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21" name="文本框 20">
            <a:extLst>
              <a:ext uri="{FF2B5EF4-FFF2-40B4-BE49-F238E27FC236}">
                <a16:creationId xmlns:a16="http://schemas.microsoft.com/office/drawing/2014/main" id="{2C5C5C8D-A0CC-4082-BB52-9E03D72795EB}"/>
              </a:ext>
            </a:extLst>
          </p:cNvPr>
          <p:cNvSpPr txBox="1"/>
          <p:nvPr/>
        </p:nvSpPr>
        <p:spPr>
          <a:xfrm>
            <a:off x="10387875" y="20854"/>
            <a:ext cx="1804125" cy="369332"/>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WEN YUFENG</a:t>
            </a:r>
            <a:endParaRPr lang="zh-CN" altLang="en-US" dirty="0">
              <a:latin typeface="Arial" panose="020B0604020202020204" pitchFamily="34" charset="0"/>
              <a:cs typeface="Arial" panose="020B0604020202020204" pitchFamily="34" charset="0"/>
            </a:endParaRPr>
          </a:p>
        </p:txBody>
      </p:sp>
      <p:sp>
        <p:nvSpPr>
          <p:cNvPr id="22" name="文本框 21">
            <a:extLst>
              <a:ext uri="{FF2B5EF4-FFF2-40B4-BE49-F238E27FC236}">
                <a16:creationId xmlns:a16="http://schemas.microsoft.com/office/drawing/2014/main" id="{B35A31EA-5093-445E-BFF5-991AA6FD1940}"/>
              </a:ext>
            </a:extLst>
          </p:cNvPr>
          <p:cNvSpPr txBox="1"/>
          <p:nvPr/>
        </p:nvSpPr>
        <p:spPr>
          <a:xfrm>
            <a:off x="1285327" y="1552010"/>
            <a:ext cx="5695651" cy="958660"/>
          </a:xfrm>
          <a:prstGeom prst="rect">
            <a:avLst/>
          </a:prstGeom>
          <a:noFill/>
        </p:spPr>
        <p:txBody>
          <a:bodyPr wrap="square">
            <a:spAutoFit/>
          </a:bodyPr>
          <a:lstStyle/>
          <a:p>
            <a:pPr marL="342900" indent="-342900">
              <a:lnSpc>
                <a:spcPct val="150000"/>
              </a:lnSpc>
              <a:buClr>
                <a:srgbClr val="00B0F0"/>
              </a:buClr>
              <a:buFont typeface="Arial" panose="020B0604020202020204" pitchFamily="34" charset="0"/>
              <a:buChar char="•"/>
            </a:pPr>
            <a:r>
              <a:rPr lang="en-US" altLang="zh-CN" sz="2000" dirty="0" err="1">
                <a:solidFill>
                  <a:srgbClr val="333333"/>
                </a:solidFill>
                <a:latin typeface="Arial" panose="020B0604020202020204" pitchFamily="34" charset="0"/>
                <a:cs typeface="Arial" panose="020B0604020202020204" pitchFamily="34" charset="0"/>
              </a:rPr>
              <a:t>MSELoss</a:t>
            </a:r>
            <a:r>
              <a:rPr lang="en-US" altLang="zh-CN" sz="2000" dirty="0">
                <a:solidFill>
                  <a:srgbClr val="333333"/>
                </a:solidFill>
                <a:latin typeface="Arial" panose="020B0604020202020204" pitchFamily="34" charset="0"/>
                <a:cs typeface="Arial" panose="020B0604020202020204" pitchFamily="34" charset="0"/>
              </a:rPr>
              <a:t>: Mean Square Error loss function</a:t>
            </a:r>
          </a:p>
          <a:p>
            <a:pPr marL="342900" indent="-342900">
              <a:lnSpc>
                <a:spcPct val="150000"/>
              </a:lnSpc>
              <a:buClr>
                <a:srgbClr val="00B0F0"/>
              </a:buClr>
              <a:buFont typeface="Arial" panose="020B0604020202020204" pitchFamily="34" charset="0"/>
              <a:buChar char="•"/>
            </a:pPr>
            <a:r>
              <a:rPr lang="en-US" altLang="zh-CN" sz="2000" dirty="0">
                <a:solidFill>
                  <a:srgbClr val="333333"/>
                </a:solidFill>
                <a:latin typeface="Arial" panose="020B0604020202020204" pitchFamily="34" charset="0"/>
                <a:cs typeface="Arial" panose="020B0604020202020204" pitchFamily="34" charset="0"/>
              </a:rPr>
              <a:t>The smaller, the better</a:t>
            </a:r>
          </a:p>
        </p:txBody>
      </p:sp>
      <p:grpSp>
        <p:nvGrpSpPr>
          <p:cNvPr id="10" name="组合 9">
            <a:extLst>
              <a:ext uri="{FF2B5EF4-FFF2-40B4-BE49-F238E27FC236}">
                <a16:creationId xmlns:a16="http://schemas.microsoft.com/office/drawing/2014/main" id="{D0DB7E5E-4149-4826-A948-390F07C3661B}"/>
              </a:ext>
            </a:extLst>
          </p:cNvPr>
          <p:cNvGrpSpPr/>
          <p:nvPr/>
        </p:nvGrpSpPr>
        <p:grpSpPr>
          <a:xfrm>
            <a:off x="6356210" y="2746547"/>
            <a:ext cx="5157214" cy="3489681"/>
            <a:chOff x="6484030" y="2835037"/>
            <a:chExt cx="5157214" cy="3489681"/>
          </a:xfrm>
        </p:grpSpPr>
        <p:grpSp>
          <p:nvGrpSpPr>
            <p:cNvPr id="6" name="组合 5">
              <a:extLst>
                <a:ext uri="{FF2B5EF4-FFF2-40B4-BE49-F238E27FC236}">
                  <a16:creationId xmlns:a16="http://schemas.microsoft.com/office/drawing/2014/main" id="{CD710C0F-6615-498C-A414-62BDAA20EC02}"/>
                </a:ext>
              </a:extLst>
            </p:cNvPr>
            <p:cNvGrpSpPr/>
            <p:nvPr/>
          </p:nvGrpSpPr>
          <p:grpSpPr>
            <a:xfrm>
              <a:off x="6484030" y="2835037"/>
              <a:ext cx="5157214" cy="3489681"/>
              <a:chOff x="6513526" y="2835037"/>
              <a:chExt cx="5157214" cy="3489681"/>
            </a:xfrm>
          </p:grpSpPr>
          <p:pic>
            <p:nvPicPr>
              <p:cNvPr id="23" name="图片 22">
                <a:extLst>
                  <a:ext uri="{FF2B5EF4-FFF2-40B4-BE49-F238E27FC236}">
                    <a16:creationId xmlns:a16="http://schemas.microsoft.com/office/drawing/2014/main" id="{AE4E75B9-F0DA-4D34-81CB-7F1660742C31}"/>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contrast="20000"/>
                        </a14:imgEffect>
                      </a14:imgLayer>
                    </a14:imgProps>
                  </a:ext>
                </a:extLst>
              </a:blip>
              <a:stretch>
                <a:fillRect/>
              </a:stretch>
            </p:blipFill>
            <p:spPr>
              <a:xfrm>
                <a:off x="6513526" y="2835037"/>
                <a:ext cx="5157214" cy="3099816"/>
              </a:xfrm>
              <a:prstGeom prst="rect">
                <a:avLst/>
              </a:prstGeom>
            </p:spPr>
          </p:pic>
          <p:sp>
            <p:nvSpPr>
              <p:cNvPr id="24" name="文本框 23">
                <a:extLst>
                  <a:ext uri="{FF2B5EF4-FFF2-40B4-BE49-F238E27FC236}">
                    <a16:creationId xmlns:a16="http://schemas.microsoft.com/office/drawing/2014/main" id="{6322622A-BB7D-4C6E-AD91-5590E606BE7D}"/>
                  </a:ext>
                </a:extLst>
              </p:cNvPr>
              <p:cNvSpPr txBox="1"/>
              <p:nvPr/>
            </p:nvSpPr>
            <p:spPr>
              <a:xfrm>
                <a:off x="8325767" y="6016941"/>
                <a:ext cx="1532731" cy="307777"/>
              </a:xfrm>
              <a:prstGeom prst="rect">
                <a:avLst/>
              </a:prstGeom>
              <a:noFill/>
            </p:spPr>
            <p:txBody>
              <a:bodyPr wrap="square" rtlCol="0">
                <a:spAutoFit/>
              </a:bodyPr>
              <a:lstStyle/>
              <a:p>
                <a:pPr algn="ctr"/>
                <a:r>
                  <a:rPr lang="en-US" altLang="zh-CN" sz="1400" dirty="0">
                    <a:latin typeface="Arial" panose="020B0604020202020204" pitchFamily="34" charset="0"/>
                    <a:cs typeface="Arial" panose="020B0604020202020204" pitchFamily="34" charset="0"/>
                  </a:rPr>
                  <a:t>All 135 Models</a:t>
                </a:r>
                <a:endParaRPr lang="zh-CN" altLang="en-US" sz="1400" dirty="0">
                  <a:latin typeface="Arial" panose="020B0604020202020204" pitchFamily="34" charset="0"/>
                  <a:cs typeface="Arial" panose="020B0604020202020204" pitchFamily="34" charset="0"/>
                </a:endParaRPr>
              </a:p>
            </p:txBody>
          </p:sp>
        </p:grpSp>
        <p:sp>
          <p:nvSpPr>
            <p:cNvPr id="26" name="文本框 25">
              <a:extLst>
                <a:ext uri="{FF2B5EF4-FFF2-40B4-BE49-F238E27FC236}">
                  <a16:creationId xmlns:a16="http://schemas.microsoft.com/office/drawing/2014/main" id="{6FF7D998-D13D-4BC0-9AA4-160BB6DB93E1}"/>
                </a:ext>
              </a:extLst>
            </p:cNvPr>
            <p:cNvSpPr txBox="1"/>
            <p:nvPr/>
          </p:nvSpPr>
          <p:spPr>
            <a:xfrm>
              <a:off x="7392278" y="2911482"/>
              <a:ext cx="3340716" cy="307777"/>
            </a:xfrm>
            <a:prstGeom prst="rect">
              <a:avLst/>
            </a:prstGeom>
            <a:solidFill>
              <a:schemeClr val="bg1"/>
            </a:solidFill>
          </p:spPr>
          <p:txBody>
            <a:bodyPr wrap="square" rtlCol="0">
              <a:spAutoFit/>
            </a:bodyPr>
            <a:lstStyle/>
            <a:p>
              <a:pPr algn="ctr"/>
              <a:r>
                <a:rPr lang="en-US" altLang="zh-CN" sz="1400" b="1" dirty="0">
                  <a:solidFill>
                    <a:schemeClr val="bg1">
                      <a:lumMod val="50000"/>
                    </a:schemeClr>
                  </a:solidFill>
                  <a:latin typeface="Arial" panose="020B0604020202020204" pitchFamily="34" charset="0"/>
                  <a:cs typeface="Arial" panose="020B0604020202020204" pitchFamily="34" charset="0"/>
                </a:rPr>
                <a:t>MSELOSS</a:t>
              </a:r>
              <a:endParaRPr lang="zh-CN" altLang="en-US" sz="1400" b="1" dirty="0">
                <a:solidFill>
                  <a:schemeClr val="bg1">
                    <a:lumMod val="50000"/>
                  </a:schemeClr>
                </a:solidFill>
                <a:latin typeface="Arial" panose="020B0604020202020204" pitchFamily="34" charset="0"/>
                <a:cs typeface="Arial" panose="020B0604020202020204" pitchFamily="34" charset="0"/>
              </a:endParaRPr>
            </a:p>
          </p:txBody>
        </p:sp>
      </p:grpSp>
      <p:sp>
        <p:nvSpPr>
          <p:cNvPr id="27" name="文本框 4">
            <a:extLst>
              <a:ext uri="{FF2B5EF4-FFF2-40B4-BE49-F238E27FC236}">
                <a16:creationId xmlns:a16="http://schemas.microsoft.com/office/drawing/2014/main" id="{248397C6-78CD-4CA5-88AF-193FE1DFFE92}"/>
              </a:ext>
            </a:extLst>
          </p:cNvPr>
          <p:cNvSpPr txBox="1"/>
          <p:nvPr/>
        </p:nvSpPr>
        <p:spPr>
          <a:xfrm>
            <a:off x="7949006" y="6331615"/>
            <a:ext cx="1971620" cy="307777"/>
          </a:xfrm>
          <a:prstGeom prst="rect">
            <a:avLst/>
          </a:prstGeom>
          <a:noFill/>
          <a:ln w="19050">
            <a:solidFill>
              <a:schemeClr val="accent1"/>
            </a:solidFill>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R="0" lvl="0" algn="ctr" defTabSz="457200" rtl="0" eaLnBrk="1" fontAlgn="auto" latinLnBrk="0" hangingPunct="1">
              <a:spcBef>
                <a:spcPts val="600"/>
              </a:spcBef>
              <a:spcAft>
                <a:spcPts val="600"/>
              </a:spcAft>
              <a:buClrTx/>
              <a:buSzTx/>
              <a:tabLst/>
              <a:defRPr/>
            </a:pPr>
            <a:r>
              <a:rPr kumimoji="0" lang="en-US" altLang="zh-CN" sz="140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Mean MSE</a:t>
            </a:r>
            <a:r>
              <a:rPr kumimoji="0" lang="en-US" altLang="zh-CN" sz="1400" i="0" u="none" strike="noStrike" kern="1200" cap="none" spc="0" normalizeH="0" baseline="-2500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135</a:t>
            </a:r>
            <a:r>
              <a:rPr kumimoji="0" lang="en-US" altLang="zh-CN" sz="140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 </a:t>
            </a:r>
            <a:r>
              <a:rPr lang="en-US" altLang="zh-CN" sz="1400" b="0" i="0" u="none" strike="noStrike" dirty="0">
                <a:solidFill>
                  <a:srgbClr val="000000"/>
                </a:solidFill>
                <a:effectLst/>
                <a:latin typeface="等线" panose="02010600030101010101" pitchFamily="2" charset="-122"/>
                <a:ea typeface="等线" panose="02010600030101010101" pitchFamily="2" charset="-122"/>
              </a:rPr>
              <a:t>0.0017</a:t>
            </a:r>
            <a:r>
              <a:rPr lang="zh-CN" altLang="en-US" sz="1400" dirty="0"/>
              <a:t> </a:t>
            </a:r>
            <a:endParaRPr kumimoji="0" lang="en-US" altLang="zh-CN" sz="140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28" name="文本框 27">
            <a:extLst>
              <a:ext uri="{FF2B5EF4-FFF2-40B4-BE49-F238E27FC236}">
                <a16:creationId xmlns:a16="http://schemas.microsoft.com/office/drawing/2014/main" id="{56D93040-F115-49F7-9B79-C69D4B06CE25}"/>
              </a:ext>
            </a:extLst>
          </p:cNvPr>
          <p:cNvSpPr txBox="1"/>
          <p:nvPr/>
        </p:nvSpPr>
        <p:spPr>
          <a:xfrm>
            <a:off x="423285" y="162648"/>
            <a:ext cx="10063739" cy="492443"/>
          </a:xfrm>
          <a:prstGeom prst="rect">
            <a:avLst/>
          </a:prstGeom>
          <a:noFill/>
        </p:spPr>
        <p:txBody>
          <a:bodyPr wrap="square">
            <a:spAutoFit/>
          </a:bodyPr>
          <a:lstStyle/>
          <a:p>
            <a:r>
              <a:rPr lang="en-US" altLang="zh-CN" sz="2600" b="1" dirty="0">
                <a:latin typeface="Arial" panose="020B0604020202020204" pitchFamily="34" charset="0"/>
                <a:cs typeface="Arial" panose="020B0604020202020204" pitchFamily="34" charset="0"/>
              </a:rPr>
              <a:t>III. Results &amp; Interpretation —— </a:t>
            </a:r>
            <a:r>
              <a:rPr lang="en-US" altLang="zh-CN" sz="2400" b="1" dirty="0">
                <a:latin typeface="Arial" panose="020B0604020202020204" pitchFamily="34" charset="0"/>
                <a:cs typeface="Arial" panose="020B0604020202020204" pitchFamily="34" charset="0"/>
              </a:rPr>
              <a:t>ANN construction</a:t>
            </a:r>
            <a:endParaRPr lang="en-US" altLang="zh-CN" sz="2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17365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5244E6E-1B4F-4B71-AAA3-91D771C0A535}"/>
              </a:ext>
            </a:extLst>
          </p:cNvPr>
          <p:cNvSpPr txBox="1"/>
          <p:nvPr/>
        </p:nvSpPr>
        <p:spPr>
          <a:xfrm>
            <a:off x="644341" y="1307265"/>
            <a:ext cx="3693979" cy="612412"/>
          </a:xfrm>
          <a:prstGeom prst="rect">
            <a:avLst/>
          </a:prstGeom>
          <a:noFill/>
        </p:spPr>
        <p:txBody>
          <a:bodyPr wrap="square">
            <a:spAutoFit/>
          </a:bodyPr>
          <a:lstStyle/>
          <a:p>
            <a:pPr marL="342900" marR="0" lvl="0" indent="-342900" algn="l" defTabSz="914400" rtl="0" eaLnBrk="1" fontAlgn="auto" latinLnBrk="0" hangingPunct="1">
              <a:lnSpc>
                <a:spcPct val="200000"/>
              </a:lnSpc>
              <a:buClr>
                <a:srgbClr val="00B0F0"/>
              </a:buClr>
              <a:buSzTx/>
              <a:buFont typeface="Wingdings" panose="05000000000000000000" pitchFamily="2" charset="2"/>
              <a:buChar char="u"/>
              <a:tabLst/>
              <a:defRPr/>
            </a:pPr>
            <a:r>
              <a:rPr lang="en-US" altLang="zh-CN" sz="2000" b="1" dirty="0">
                <a:solidFill>
                  <a:prstClr val="black"/>
                </a:solidFill>
                <a:latin typeface="Arial" panose="020B0604020202020204" pitchFamily="34" charset="0"/>
                <a:ea typeface="等线" panose="02010600030101010101" pitchFamily="2" charset="-122"/>
                <a:cs typeface="Arial" panose="020B0604020202020204" pitchFamily="34" charset="0"/>
              </a:rPr>
              <a:t> Application: Prediction</a:t>
            </a:r>
          </a:p>
        </p:txBody>
      </p:sp>
      <p:sp>
        <p:nvSpPr>
          <p:cNvPr id="4" name="文本框 3">
            <a:extLst>
              <a:ext uri="{FF2B5EF4-FFF2-40B4-BE49-F238E27FC236}">
                <a16:creationId xmlns:a16="http://schemas.microsoft.com/office/drawing/2014/main" id="{10415089-6FB9-4DF0-8098-89C60F3CEA04}"/>
              </a:ext>
            </a:extLst>
          </p:cNvPr>
          <p:cNvSpPr txBox="1"/>
          <p:nvPr/>
        </p:nvSpPr>
        <p:spPr>
          <a:xfrm>
            <a:off x="6031432" y="1188793"/>
            <a:ext cx="4672955" cy="612412"/>
          </a:xfrm>
          <a:prstGeom prst="rect">
            <a:avLst/>
          </a:prstGeom>
          <a:noFill/>
        </p:spPr>
        <p:txBody>
          <a:bodyPr wrap="square">
            <a:spAutoFit/>
          </a:bodyPr>
          <a:lstStyle/>
          <a:p>
            <a:pPr marL="342900" indent="-342900">
              <a:lnSpc>
                <a:spcPct val="200000"/>
              </a:lnSpc>
              <a:buClr>
                <a:srgbClr val="00B0F0"/>
              </a:buClr>
              <a:buFont typeface="Wingdings" panose="05000000000000000000" pitchFamily="2" charset="2"/>
              <a:buChar char="u"/>
              <a:defRPr/>
            </a:pPr>
            <a:r>
              <a:rPr lang="en-US" altLang="zh-CN" sz="2000" b="1" dirty="0">
                <a:solidFill>
                  <a:prstClr val="black"/>
                </a:solidFill>
                <a:latin typeface="Arial" panose="020B0604020202020204" pitchFamily="34" charset="0"/>
                <a:cs typeface="Arial" panose="020B0604020202020204" pitchFamily="34" charset="0"/>
              </a:rPr>
              <a:t> Evaluation 1: Future Prospect</a:t>
            </a:r>
          </a:p>
        </p:txBody>
      </p:sp>
      <p:sp>
        <p:nvSpPr>
          <p:cNvPr id="6" name="文本框 5">
            <a:extLst>
              <a:ext uri="{FF2B5EF4-FFF2-40B4-BE49-F238E27FC236}">
                <a16:creationId xmlns:a16="http://schemas.microsoft.com/office/drawing/2014/main" id="{151F543C-9290-49C4-B1C5-6341673FA7C3}"/>
              </a:ext>
            </a:extLst>
          </p:cNvPr>
          <p:cNvSpPr txBox="1"/>
          <p:nvPr/>
        </p:nvSpPr>
        <p:spPr>
          <a:xfrm>
            <a:off x="1073451" y="1919677"/>
            <a:ext cx="4412949" cy="1289071"/>
          </a:xfrm>
          <a:prstGeom prst="rect">
            <a:avLst/>
          </a:prstGeom>
          <a:noFill/>
        </p:spPr>
        <p:txBody>
          <a:bodyPr wrap="square">
            <a:spAutoFit/>
          </a:bodyPr>
          <a:lstStyle/>
          <a:p>
            <a:pPr marL="285750" indent="-285750">
              <a:lnSpc>
                <a:spcPct val="150000"/>
              </a:lnSpc>
              <a:buClr>
                <a:srgbClr val="00B0F0"/>
              </a:buClr>
              <a:buFont typeface="Arial" panose="020B0604020202020204" pitchFamily="34" charset="0"/>
              <a:buChar char="•"/>
              <a:defRPr/>
            </a:pPr>
            <a:r>
              <a:rPr lang="en-US" altLang="zh-CN" dirty="0">
                <a:solidFill>
                  <a:prstClr val="black"/>
                </a:solidFill>
                <a:latin typeface="Arial" panose="020B0604020202020204" pitchFamily="34" charset="0"/>
                <a:ea typeface="等线" panose="02010600030101010101" pitchFamily="2" charset="-122"/>
                <a:cs typeface="Arial" panose="020B0604020202020204" pitchFamily="34" charset="0"/>
              </a:rPr>
              <a:t>Bacteria &amp; fungus (135)</a:t>
            </a:r>
            <a:endParaRPr lang="en-US" altLang="zh-CN" dirty="0">
              <a:solidFill>
                <a:prstClr val="black"/>
              </a:solidFill>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50000"/>
              </a:lnSpc>
              <a:buClr>
                <a:srgbClr val="00B0F0"/>
              </a:buClr>
              <a:buSzTx/>
              <a:buFont typeface="Arial" panose="020B0604020202020204" pitchFamily="34" charset="0"/>
              <a:buChar char="•"/>
              <a:tabLst/>
              <a:defRPr/>
            </a:pPr>
            <a:r>
              <a:rPr lang="en-US" altLang="zh-CN" dirty="0">
                <a:solidFill>
                  <a:prstClr val="black"/>
                </a:solidFill>
                <a:latin typeface="Arial" panose="020B0604020202020204" pitchFamily="34" charset="0"/>
                <a:ea typeface="等线" panose="02010600030101010101" pitchFamily="2" charset="-122"/>
                <a:cs typeface="Arial" panose="020B0604020202020204" pitchFamily="34" charset="0"/>
              </a:rPr>
              <a:t>Taxa &amp; relative abundance</a:t>
            </a:r>
          </a:p>
          <a:p>
            <a:pPr marL="285750" marR="0" lvl="0" indent="-285750" algn="l" defTabSz="914400" rtl="0" eaLnBrk="1" fontAlgn="auto" latinLnBrk="0" hangingPunct="1">
              <a:lnSpc>
                <a:spcPct val="150000"/>
              </a:lnSpc>
              <a:buClr>
                <a:srgbClr val="00B0F0"/>
              </a:buClr>
              <a:buSzTx/>
              <a:buFont typeface="Arial" panose="020B0604020202020204" pitchFamily="34" charset="0"/>
              <a:buChar char="•"/>
              <a:tabLst/>
              <a:defRPr/>
            </a:pPr>
            <a:r>
              <a:rPr lang="en-US" altLang="zh-CN" dirty="0">
                <a:solidFill>
                  <a:prstClr val="black"/>
                </a:solidFill>
                <a:latin typeface="Arial" panose="020B0604020202020204" pitchFamily="34" charset="0"/>
                <a:ea typeface="等线" panose="02010600030101010101" pitchFamily="2" charset="-122"/>
                <a:cs typeface="Arial" panose="020B0604020202020204" pitchFamily="34" charset="0"/>
              </a:rPr>
              <a:t>Ecosystem preservation, agriculture …</a:t>
            </a:r>
          </a:p>
        </p:txBody>
      </p:sp>
      <p:sp>
        <p:nvSpPr>
          <p:cNvPr id="10" name="文本框 9">
            <a:extLst>
              <a:ext uri="{FF2B5EF4-FFF2-40B4-BE49-F238E27FC236}">
                <a16:creationId xmlns:a16="http://schemas.microsoft.com/office/drawing/2014/main" id="{7ADBAE49-848E-42EF-8E05-9CD51E752FC4}"/>
              </a:ext>
            </a:extLst>
          </p:cNvPr>
          <p:cNvSpPr txBox="1"/>
          <p:nvPr/>
        </p:nvSpPr>
        <p:spPr>
          <a:xfrm>
            <a:off x="6500855" y="1919677"/>
            <a:ext cx="5044966" cy="128753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dirty="0">
                <a:solidFill>
                  <a:prstClr val="black"/>
                </a:solidFill>
                <a:latin typeface="Arial" panose="020B0604020202020204" pitchFamily="34" charset="0"/>
                <a:cs typeface="Arial" panose="020B0604020202020204" pitchFamily="34" charset="0"/>
              </a:rPr>
              <a:t>SEM (structural equation model)</a:t>
            </a:r>
          </a:p>
          <a:p>
            <a:pPr marL="285750" indent="-285750">
              <a:lnSpc>
                <a:spcPct val="150000"/>
              </a:lnSpc>
              <a:buFont typeface="Arial" panose="020B0604020202020204" pitchFamily="34" charset="0"/>
              <a:buChar char="•"/>
            </a:pPr>
            <a:r>
              <a:rPr lang="en-US" altLang="zh-CN" dirty="0">
                <a:solidFill>
                  <a:prstClr val="black"/>
                </a:solidFill>
                <a:latin typeface="Arial" panose="020B0604020202020204" pitchFamily="34" charset="0"/>
                <a:cs typeface="Arial" panose="020B0604020202020204" pitchFamily="34" charset="0"/>
              </a:rPr>
              <a:t>ANN:</a:t>
            </a:r>
            <a:r>
              <a:rPr lang="zh-CN" altLang="en-US" dirty="0">
                <a:solidFill>
                  <a:prstClr val="black"/>
                </a:solidFill>
                <a:latin typeface="Arial" panose="020B0604020202020204" pitchFamily="34" charset="0"/>
                <a:cs typeface="Arial" panose="020B0604020202020204" pitchFamily="34" charset="0"/>
              </a:rPr>
              <a:t> </a:t>
            </a:r>
            <a:r>
              <a:rPr lang="en-US" altLang="zh-CN" dirty="0">
                <a:solidFill>
                  <a:prstClr val="black"/>
                </a:solidFill>
                <a:latin typeface="Arial" panose="020B0604020202020204" pitchFamily="34" charset="0"/>
                <a:cs typeface="Arial" panose="020B0604020202020204" pitchFamily="34" charset="0"/>
              </a:rPr>
              <a:t>Compare </a:t>
            </a:r>
            <a:r>
              <a:rPr lang="en-US" altLang="zh-CN" dirty="0" err="1">
                <a:solidFill>
                  <a:prstClr val="black"/>
                </a:solidFill>
                <a:latin typeface="Arial" panose="020B0604020202020204" pitchFamily="34" charset="0"/>
                <a:cs typeface="Arial" panose="020B0604020202020204" pitchFamily="34" charset="0"/>
              </a:rPr>
              <a:t>sklearn</a:t>
            </a:r>
            <a:r>
              <a:rPr lang="en-US" altLang="zh-CN" dirty="0">
                <a:solidFill>
                  <a:prstClr val="black"/>
                </a:solidFill>
                <a:latin typeface="Arial" panose="020B0604020202020204" pitchFamily="34" charset="0"/>
                <a:cs typeface="Arial" panose="020B0604020202020204" pitchFamily="34" charset="0"/>
              </a:rPr>
              <a:t> &amp; </a:t>
            </a:r>
            <a:r>
              <a:rPr lang="en-US" altLang="zh-CN" dirty="0" err="1">
                <a:solidFill>
                  <a:prstClr val="black"/>
                </a:solidFill>
                <a:latin typeface="Arial" panose="020B0604020202020204" pitchFamily="34" charset="0"/>
                <a:cs typeface="Arial" panose="020B0604020202020204" pitchFamily="34" charset="0"/>
              </a:rPr>
              <a:t>PyTorch</a:t>
            </a:r>
            <a:r>
              <a:rPr lang="en-US" altLang="zh-CN" dirty="0">
                <a:solidFill>
                  <a:prstClr val="black"/>
                </a:solidFill>
                <a:latin typeface="Arial" panose="020B0604020202020204" pitchFamily="34" charset="0"/>
                <a:cs typeface="Arial" panose="020B0604020202020204" pitchFamily="34" charset="0"/>
              </a:rPr>
              <a:t> (used)</a:t>
            </a:r>
          </a:p>
          <a:p>
            <a:pPr marL="285750" indent="-285750">
              <a:lnSpc>
                <a:spcPct val="150000"/>
              </a:lnSpc>
              <a:buFont typeface="Arial" panose="020B0604020202020204" pitchFamily="34" charset="0"/>
              <a:buChar char="•"/>
            </a:pPr>
            <a:r>
              <a:rPr lang="en-US" altLang="zh-CN" dirty="0">
                <a:solidFill>
                  <a:prstClr val="black"/>
                </a:solidFill>
                <a:latin typeface="Arial" panose="020B0604020202020204" pitchFamily="34" charset="0"/>
                <a:cs typeface="Arial" panose="020B0604020202020204" pitchFamily="34" charset="0"/>
              </a:rPr>
              <a:t>A more sophisticated neural network</a:t>
            </a:r>
            <a:endParaRPr lang="zh-CN" altLang="en-US" dirty="0">
              <a:latin typeface="Arial" panose="020B0604020202020204" pitchFamily="34" charset="0"/>
              <a:cs typeface="Arial" panose="020B0604020202020204" pitchFamily="34" charset="0"/>
            </a:endParaRPr>
          </a:p>
        </p:txBody>
      </p:sp>
      <p:grpSp>
        <p:nvGrpSpPr>
          <p:cNvPr id="20" name="组合 19">
            <a:extLst>
              <a:ext uri="{FF2B5EF4-FFF2-40B4-BE49-F238E27FC236}">
                <a16:creationId xmlns:a16="http://schemas.microsoft.com/office/drawing/2014/main" id="{08DFC61B-554A-46B5-94E6-770C1C466E15}"/>
              </a:ext>
            </a:extLst>
          </p:cNvPr>
          <p:cNvGrpSpPr/>
          <p:nvPr/>
        </p:nvGrpSpPr>
        <p:grpSpPr>
          <a:xfrm>
            <a:off x="6031432" y="4271366"/>
            <a:ext cx="5321541" cy="1570924"/>
            <a:chOff x="6032088" y="1034551"/>
            <a:chExt cx="5321541" cy="1570924"/>
          </a:xfrm>
        </p:grpSpPr>
        <p:sp>
          <p:nvSpPr>
            <p:cNvPr id="16" name="文本框 15">
              <a:extLst>
                <a:ext uri="{FF2B5EF4-FFF2-40B4-BE49-F238E27FC236}">
                  <a16:creationId xmlns:a16="http://schemas.microsoft.com/office/drawing/2014/main" id="{3602FD47-78F6-496E-9F25-EE0913A795F1}"/>
                </a:ext>
              </a:extLst>
            </p:cNvPr>
            <p:cNvSpPr txBox="1"/>
            <p:nvPr/>
          </p:nvSpPr>
          <p:spPr>
            <a:xfrm>
              <a:off x="6032088" y="1034551"/>
              <a:ext cx="5321541" cy="612412"/>
            </a:xfrm>
            <a:prstGeom prst="rect">
              <a:avLst/>
            </a:prstGeom>
            <a:noFill/>
          </p:spPr>
          <p:txBody>
            <a:bodyPr wrap="square">
              <a:spAutoFit/>
            </a:bodyPr>
            <a:lstStyle/>
            <a:p>
              <a:pPr marL="342900" indent="-342900">
                <a:lnSpc>
                  <a:spcPct val="200000"/>
                </a:lnSpc>
                <a:buClr>
                  <a:srgbClr val="00B0F0"/>
                </a:buClr>
                <a:buFont typeface="Wingdings" panose="05000000000000000000" pitchFamily="2" charset="2"/>
                <a:buChar char="u"/>
                <a:defRPr/>
              </a:pPr>
              <a:r>
                <a:rPr lang="en-US" altLang="zh-CN" sz="2000" b="1" dirty="0">
                  <a:solidFill>
                    <a:prstClr val="black"/>
                  </a:solidFill>
                  <a:latin typeface="Arial" panose="020B0604020202020204" pitchFamily="34" charset="0"/>
                  <a:cs typeface="Arial" panose="020B0604020202020204" pitchFamily="34" charset="0"/>
                </a:rPr>
                <a:t> Evaluation 2: Homework Questions</a:t>
              </a:r>
            </a:p>
          </p:txBody>
        </p:sp>
        <p:sp>
          <p:nvSpPr>
            <p:cNvPr id="17" name="文本框 16">
              <a:extLst>
                <a:ext uri="{FF2B5EF4-FFF2-40B4-BE49-F238E27FC236}">
                  <a16:creationId xmlns:a16="http://schemas.microsoft.com/office/drawing/2014/main" id="{4FB56498-B29A-40E9-BBBF-BCA21C07B548}"/>
                </a:ext>
              </a:extLst>
            </p:cNvPr>
            <p:cNvSpPr txBox="1"/>
            <p:nvPr/>
          </p:nvSpPr>
          <p:spPr>
            <a:xfrm>
              <a:off x="6513870" y="1733377"/>
              <a:ext cx="4839759" cy="87209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dirty="0">
                  <a:solidFill>
                    <a:prstClr val="black"/>
                  </a:solidFill>
                  <a:latin typeface="Arial" panose="020B0604020202020204" pitchFamily="34" charset="0"/>
                  <a:ea typeface="等线" panose="02010600030101010101" pitchFamily="2" charset="-122"/>
                  <a:cs typeface="Arial" panose="020B0604020202020204" pitchFamily="34" charset="0"/>
                </a:rPr>
                <a:t>Data: reliability, accessibility, dearth</a:t>
              </a:r>
            </a:p>
            <a:p>
              <a:pPr marL="285750" indent="-285750">
                <a:lnSpc>
                  <a:spcPct val="150000"/>
                </a:lnSpc>
                <a:buFont typeface="Arial" panose="020B0604020202020204" pitchFamily="34" charset="0"/>
                <a:buChar char="•"/>
              </a:pPr>
              <a:r>
                <a:rPr lang="en-US" altLang="zh-CN" dirty="0">
                  <a:solidFill>
                    <a:prstClr val="black"/>
                  </a:solidFill>
                  <a:latin typeface="Arial" panose="020B0604020202020204" pitchFamily="34" charset="0"/>
                  <a:ea typeface="等线" panose="02010600030101010101" pitchFamily="2" charset="-122"/>
                  <a:cs typeface="Arial" panose="020B0604020202020204" pitchFamily="34" charset="0"/>
                </a:rPr>
                <a:t>Application: over-fitting </a:t>
              </a:r>
              <a:r>
                <a:rPr lang="en-US" altLang="zh-CN" dirty="0">
                  <a:solidFill>
                    <a:prstClr val="black"/>
                  </a:solidFill>
                  <a:latin typeface="Arial" panose="020B0604020202020204" pitchFamily="34" charset="0"/>
                  <a:ea typeface="等线" panose="02010600030101010101" pitchFamily="2" charset="-122"/>
                  <a:cs typeface="Arial" panose="020B0604020202020204" pitchFamily="34" charset="0"/>
                  <a:sym typeface="Wingdings" panose="05000000000000000000" pitchFamily="2" charset="2"/>
                </a:rPr>
                <a:t> more practical</a:t>
              </a:r>
              <a:endParaRPr lang="en-US" altLang="zh-CN" dirty="0">
                <a:solidFill>
                  <a:prstClr val="black"/>
                </a:solidFill>
                <a:latin typeface="Arial" panose="020B0604020202020204" pitchFamily="34" charset="0"/>
                <a:ea typeface="等线" panose="02010600030101010101" pitchFamily="2" charset="-122"/>
                <a:cs typeface="Arial" panose="020B0604020202020204" pitchFamily="34" charset="0"/>
              </a:endParaRPr>
            </a:p>
          </p:txBody>
        </p:sp>
      </p:grpSp>
      <p:grpSp>
        <p:nvGrpSpPr>
          <p:cNvPr id="29" name="组合 28">
            <a:extLst>
              <a:ext uri="{FF2B5EF4-FFF2-40B4-BE49-F238E27FC236}">
                <a16:creationId xmlns:a16="http://schemas.microsoft.com/office/drawing/2014/main" id="{81C4B894-9EFE-4349-B3A7-77E6440C29ED}"/>
              </a:ext>
            </a:extLst>
          </p:cNvPr>
          <p:cNvGrpSpPr/>
          <p:nvPr/>
        </p:nvGrpSpPr>
        <p:grpSpPr>
          <a:xfrm>
            <a:off x="1220935" y="4419039"/>
            <a:ext cx="3679474" cy="995696"/>
            <a:chOff x="1349567" y="4471262"/>
            <a:chExt cx="3679474" cy="995696"/>
          </a:xfrm>
        </p:grpSpPr>
        <p:pic>
          <p:nvPicPr>
            <p:cNvPr id="22" name="图形 21">
              <a:extLst>
                <a:ext uri="{FF2B5EF4-FFF2-40B4-BE49-F238E27FC236}">
                  <a16:creationId xmlns:a16="http://schemas.microsoft.com/office/drawing/2014/main" id="{AD081E79-59A8-468F-9E12-C821E8B775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49567" y="4471262"/>
              <a:ext cx="995695" cy="995695"/>
            </a:xfrm>
            <a:prstGeom prst="rect">
              <a:avLst/>
            </a:prstGeom>
          </p:spPr>
        </p:pic>
        <p:pic>
          <p:nvPicPr>
            <p:cNvPr id="23" name="图形 22">
              <a:extLst>
                <a:ext uri="{FF2B5EF4-FFF2-40B4-BE49-F238E27FC236}">
                  <a16:creationId xmlns:a16="http://schemas.microsoft.com/office/drawing/2014/main" id="{D9C62F42-65DA-488E-99D0-0CF869A72A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3112493" y="4969112"/>
              <a:ext cx="468534" cy="468534"/>
            </a:xfrm>
            <a:prstGeom prst="rect">
              <a:avLst/>
            </a:prstGeom>
          </p:spPr>
        </p:pic>
        <p:pic>
          <p:nvPicPr>
            <p:cNvPr id="25" name="图形 24">
              <a:extLst>
                <a:ext uri="{FF2B5EF4-FFF2-40B4-BE49-F238E27FC236}">
                  <a16:creationId xmlns:a16="http://schemas.microsoft.com/office/drawing/2014/main" id="{40993032-BCA7-4130-A57E-57FE4719622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flipH="1">
              <a:off x="2776316" y="4510209"/>
              <a:ext cx="468534" cy="468534"/>
            </a:xfrm>
            <a:prstGeom prst="rect">
              <a:avLst/>
            </a:prstGeom>
          </p:spPr>
        </p:pic>
        <p:pic>
          <p:nvPicPr>
            <p:cNvPr id="26" name="图形 25">
              <a:extLst>
                <a:ext uri="{FF2B5EF4-FFF2-40B4-BE49-F238E27FC236}">
                  <a16:creationId xmlns:a16="http://schemas.microsoft.com/office/drawing/2014/main" id="{46C17823-37CA-4FE4-81AC-361B71B19D7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33346" y="4471263"/>
              <a:ext cx="995695" cy="995695"/>
            </a:xfrm>
            <a:prstGeom prst="rect">
              <a:avLst/>
            </a:prstGeom>
          </p:spPr>
        </p:pic>
        <p:pic>
          <p:nvPicPr>
            <p:cNvPr id="27" name="图形 26">
              <a:extLst>
                <a:ext uri="{FF2B5EF4-FFF2-40B4-BE49-F238E27FC236}">
                  <a16:creationId xmlns:a16="http://schemas.microsoft.com/office/drawing/2014/main" id="{9EC885D9-F86B-431E-9AC7-CB042FF5E81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2525895" y="4955776"/>
              <a:ext cx="468534" cy="468534"/>
            </a:xfrm>
            <a:prstGeom prst="rect">
              <a:avLst/>
            </a:prstGeom>
          </p:spPr>
        </p:pic>
        <p:pic>
          <p:nvPicPr>
            <p:cNvPr id="28" name="图形 27">
              <a:extLst>
                <a:ext uri="{FF2B5EF4-FFF2-40B4-BE49-F238E27FC236}">
                  <a16:creationId xmlns:a16="http://schemas.microsoft.com/office/drawing/2014/main" id="{44396779-598D-44B8-A92D-42DED51BFF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flipH="1">
              <a:off x="3391816" y="4500575"/>
              <a:ext cx="468534" cy="468534"/>
            </a:xfrm>
            <a:prstGeom prst="rect">
              <a:avLst/>
            </a:prstGeom>
          </p:spPr>
        </p:pic>
      </p:grpSp>
      <p:sp>
        <p:nvSpPr>
          <p:cNvPr id="18" name="文本框 17">
            <a:extLst>
              <a:ext uri="{FF2B5EF4-FFF2-40B4-BE49-F238E27FC236}">
                <a16:creationId xmlns:a16="http://schemas.microsoft.com/office/drawing/2014/main" id="{CEF7B943-75C3-408C-9587-2605AFCEC18F}"/>
              </a:ext>
            </a:extLst>
          </p:cNvPr>
          <p:cNvSpPr txBox="1"/>
          <p:nvPr/>
        </p:nvSpPr>
        <p:spPr>
          <a:xfrm>
            <a:off x="11545821" y="6362393"/>
            <a:ext cx="409575" cy="276999"/>
          </a:xfrm>
          <a:prstGeom prst="rect">
            <a:avLst/>
          </a:prstGeom>
          <a:noFill/>
        </p:spPr>
        <p:txBody>
          <a:bodyPr wrap="square" rtlCol="0">
            <a:spAutoFit/>
          </a:bodyPr>
          <a:lstStyle/>
          <a:p>
            <a:r>
              <a:rPr lang="en-US" altLang="zh-CN" sz="1200" dirty="0"/>
              <a:t>14</a:t>
            </a:r>
            <a:endParaRPr lang="zh-CN" altLang="en-US" sz="1200" dirty="0"/>
          </a:p>
        </p:txBody>
      </p:sp>
      <p:sp>
        <p:nvSpPr>
          <p:cNvPr id="21" name="文本框 20">
            <a:extLst>
              <a:ext uri="{FF2B5EF4-FFF2-40B4-BE49-F238E27FC236}">
                <a16:creationId xmlns:a16="http://schemas.microsoft.com/office/drawing/2014/main" id="{693BEEC7-1452-423F-BE10-BF21815BB330}"/>
              </a:ext>
            </a:extLst>
          </p:cNvPr>
          <p:cNvSpPr txBox="1"/>
          <p:nvPr/>
        </p:nvSpPr>
        <p:spPr>
          <a:xfrm>
            <a:off x="10387875" y="20854"/>
            <a:ext cx="1804125" cy="369332"/>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WEN YUFENG</a:t>
            </a:r>
            <a:endParaRPr lang="zh-CN" altLang="en-US" dirty="0">
              <a:latin typeface="Arial" panose="020B0604020202020204" pitchFamily="34" charset="0"/>
              <a:cs typeface="Arial" panose="020B0604020202020204" pitchFamily="34" charset="0"/>
            </a:endParaRPr>
          </a:p>
        </p:txBody>
      </p:sp>
      <p:sp>
        <p:nvSpPr>
          <p:cNvPr id="24" name="文本框 23">
            <a:extLst>
              <a:ext uri="{FF2B5EF4-FFF2-40B4-BE49-F238E27FC236}">
                <a16:creationId xmlns:a16="http://schemas.microsoft.com/office/drawing/2014/main" id="{55E9B282-917C-471F-92A2-F047CA6BB920}"/>
              </a:ext>
            </a:extLst>
          </p:cNvPr>
          <p:cNvSpPr txBox="1"/>
          <p:nvPr/>
        </p:nvSpPr>
        <p:spPr>
          <a:xfrm>
            <a:off x="423285" y="162648"/>
            <a:ext cx="10063739" cy="492443"/>
          </a:xfrm>
          <a:prstGeom prst="rect">
            <a:avLst/>
          </a:prstGeom>
          <a:noFill/>
        </p:spPr>
        <p:txBody>
          <a:bodyPr wrap="square">
            <a:spAutoFit/>
          </a:bodyPr>
          <a:lstStyle/>
          <a:p>
            <a:r>
              <a:rPr lang="en-US" altLang="zh-CN" sz="2600" b="1" dirty="0">
                <a:latin typeface="Arial" panose="020B0604020202020204" pitchFamily="34" charset="0"/>
                <a:cs typeface="Arial" panose="020B0604020202020204" pitchFamily="34" charset="0"/>
              </a:rPr>
              <a:t>IV. Application &amp; Evaluation of the result</a:t>
            </a:r>
          </a:p>
        </p:txBody>
      </p:sp>
    </p:spTree>
    <p:extLst>
      <p:ext uri="{BB962C8B-B14F-4D97-AF65-F5344CB8AC3E}">
        <p14:creationId xmlns:p14="http://schemas.microsoft.com/office/powerpoint/2010/main" val="973899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80BAD51-9722-44BA-AED5-75A3C4E51937}"/>
              </a:ext>
            </a:extLst>
          </p:cNvPr>
          <p:cNvSpPr txBox="1"/>
          <p:nvPr/>
        </p:nvSpPr>
        <p:spPr>
          <a:xfrm>
            <a:off x="594735" y="1109376"/>
            <a:ext cx="3693979" cy="612412"/>
          </a:xfrm>
          <a:prstGeom prst="rect">
            <a:avLst/>
          </a:prstGeom>
          <a:noFill/>
        </p:spPr>
        <p:txBody>
          <a:bodyPr wrap="square">
            <a:spAutoFit/>
          </a:bodyPr>
          <a:lstStyle/>
          <a:p>
            <a:pPr marL="342900" marR="0" lvl="0" indent="-342900" algn="l" defTabSz="914400" rtl="0" eaLnBrk="1" fontAlgn="auto" latinLnBrk="0" hangingPunct="1">
              <a:lnSpc>
                <a:spcPct val="200000"/>
              </a:lnSpc>
              <a:buClr>
                <a:srgbClr val="00B0F0"/>
              </a:buClr>
              <a:buSzTx/>
              <a:buFont typeface="Wingdings" panose="05000000000000000000" pitchFamily="2" charset="2"/>
              <a:buChar char="u"/>
              <a:tabLst/>
              <a:defRPr/>
            </a:pPr>
            <a:r>
              <a:rPr lang="en-US" altLang="zh-CN" sz="2000" b="1" dirty="0">
                <a:solidFill>
                  <a:prstClr val="black"/>
                </a:solidFill>
                <a:latin typeface="Arial" panose="020B0604020202020204" pitchFamily="34" charset="0"/>
                <a:ea typeface="等线" panose="02010600030101010101" pitchFamily="2" charset="-122"/>
                <a:cs typeface="Arial" panose="020B0604020202020204" pitchFamily="34" charset="0"/>
              </a:rPr>
              <a:t> Limitation</a:t>
            </a:r>
          </a:p>
        </p:txBody>
      </p:sp>
      <p:sp>
        <p:nvSpPr>
          <p:cNvPr id="6" name="文本框 5">
            <a:extLst>
              <a:ext uri="{FF2B5EF4-FFF2-40B4-BE49-F238E27FC236}">
                <a16:creationId xmlns:a16="http://schemas.microsoft.com/office/drawing/2014/main" id="{FC38B7E7-982C-479E-9C68-05086A333B72}"/>
              </a:ext>
            </a:extLst>
          </p:cNvPr>
          <p:cNvSpPr txBox="1"/>
          <p:nvPr/>
        </p:nvSpPr>
        <p:spPr>
          <a:xfrm>
            <a:off x="1011247" y="1859995"/>
            <a:ext cx="4412949" cy="1287532"/>
          </a:xfrm>
          <a:prstGeom prst="rect">
            <a:avLst/>
          </a:prstGeom>
          <a:noFill/>
        </p:spPr>
        <p:txBody>
          <a:bodyPr wrap="square">
            <a:spAutoFit/>
          </a:bodyPr>
          <a:lstStyle/>
          <a:p>
            <a:pPr marL="285750" indent="-285750">
              <a:lnSpc>
                <a:spcPct val="150000"/>
              </a:lnSpc>
              <a:buClr>
                <a:srgbClr val="00B0F0"/>
              </a:buClr>
              <a:buFont typeface="Arial" panose="020B0604020202020204" pitchFamily="34" charset="0"/>
              <a:buChar char="•"/>
              <a:defRPr/>
            </a:pPr>
            <a:r>
              <a:rPr lang="en-US" altLang="zh-CN" dirty="0">
                <a:solidFill>
                  <a:prstClr val="black"/>
                </a:solidFill>
                <a:latin typeface="Arial" panose="020B0604020202020204" pitchFamily="34" charset="0"/>
                <a:ea typeface="等线" panose="02010600030101010101" pitchFamily="2" charset="-122"/>
                <a:cs typeface="Arial" panose="020B0604020202020204" pitchFamily="34" charset="0"/>
              </a:rPr>
              <a:t>Small dataset </a:t>
            </a:r>
            <a:endParaRPr lang="en-US" altLang="zh-CN" dirty="0">
              <a:solidFill>
                <a:prstClr val="black"/>
              </a:solidFill>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50000"/>
              </a:lnSpc>
              <a:buClr>
                <a:srgbClr val="00B0F0"/>
              </a:buClr>
              <a:buSzTx/>
              <a:buFont typeface="Arial" panose="020B0604020202020204" pitchFamily="34" charset="0"/>
              <a:buChar char="•"/>
              <a:tabLst/>
              <a:defRPr/>
            </a:pPr>
            <a:r>
              <a:rPr lang="en-US" altLang="zh-CN" dirty="0">
                <a:solidFill>
                  <a:prstClr val="black"/>
                </a:solidFill>
                <a:latin typeface="Arial" panose="020B0604020202020204" pitchFamily="34" charset="0"/>
                <a:ea typeface="等线" panose="02010600030101010101" pitchFamily="2" charset="-122"/>
                <a:cs typeface="Arial" panose="020B0604020202020204" pitchFamily="34" charset="0"/>
              </a:rPr>
              <a:t>Simple neural network</a:t>
            </a:r>
          </a:p>
          <a:p>
            <a:pPr marL="285750" marR="0" lvl="0" indent="-285750" algn="l" defTabSz="914400" rtl="0" eaLnBrk="1" fontAlgn="auto" latinLnBrk="0" hangingPunct="1">
              <a:lnSpc>
                <a:spcPct val="150000"/>
              </a:lnSpc>
              <a:buClr>
                <a:srgbClr val="00B0F0"/>
              </a:buClr>
              <a:buSzTx/>
              <a:buFont typeface="Arial" panose="020B0604020202020204" pitchFamily="34" charset="0"/>
              <a:buChar char="•"/>
              <a:tabLst/>
              <a:defRPr/>
            </a:pPr>
            <a:r>
              <a:rPr lang="en-US" altLang="zh-CN" dirty="0">
                <a:solidFill>
                  <a:prstClr val="black"/>
                </a:solidFill>
                <a:latin typeface="Arial" panose="020B0604020202020204" pitchFamily="34" charset="0"/>
                <a:ea typeface="等线" panose="02010600030101010101" pitchFamily="2" charset="-122"/>
                <a:cs typeface="Arial" panose="020B0604020202020204" pitchFamily="34" charset="0"/>
              </a:rPr>
              <a:t>Limited environmental factors in RDA</a:t>
            </a:r>
          </a:p>
        </p:txBody>
      </p:sp>
      <p:sp>
        <p:nvSpPr>
          <p:cNvPr id="8" name="文本框 7">
            <a:extLst>
              <a:ext uri="{FF2B5EF4-FFF2-40B4-BE49-F238E27FC236}">
                <a16:creationId xmlns:a16="http://schemas.microsoft.com/office/drawing/2014/main" id="{4088BF78-BA50-4647-9220-142A0A0B0F28}"/>
              </a:ext>
            </a:extLst>
          </p:cNvPr>
          <p:cNvSpPr txBox="1"/>
          <p:nvPr/>
        </p:nvSpPr>
        <p:spPr>
          <a:xfrm>
            <a:off x="594734" y="3212580"/>
            <a:ext cx="3693979" cy="612412"/>
          </a:xfrm>
          <a:prstGeom prst="rect">
            <a:avLst/>
          </a:prstGeom>
          <a:noFill/>
        </p:spPr>
        <p:txBody>
          <a:bodyPr wrap="square">
            <a:spAutoFit/>
          </a:bodyPr>
          <a:lstStyle/>
          <a:p>
            <a:pPr marL="342900" marR="0" lvl="0" indent="-342900" algn="l" defTabSz="914400" rtl="0" eaLnBrk="1" fontAlgn="auto" latinLnBrk="0" hangingPunct="1">
              <a:lnSpc>
                <a:spcPct val="200000"/>
              </a:lnSpc>
              <a:buClr>
                <a:srgbClr val="00B0F0"/>
              </a:buClr>
              <a:buSzTx/>
              <a:buFont typeface="Wingdings" panose="05000000000000000000" pitchFamily="2" charset="2"/>
              <a:buChar char="u"/>
              <a:tabLst/>
              <a:defRPr/>
            </a:pPr>
            <a:r>
              <a:rPr lang="en-US" altLang="zh-CN" sz="2000" b="1" dirty="0">
                <a:solidFill>
                  <a:prstClr val="black"/>
                </a:solidFill>
                <a:latin typeface="Arial" panose="020B0604020202020204" pitchFamily="34" charset="0"/>
                <a:ea typeface="等线" panose="02010600030101010101" pitchFamily="2" charset="-122"/>
                <a:cs typeface="Arial" panose="020B0604020202020204" pitchFamily="34" charset="0"/>
              </a:rPr>
              <a:t> What we have learned</a:t>
            </a:r>
          </a:p>
        </p:txBody>
      </p:sp>
      <p:sp>
        <p:nvSpPr>
          <p:cNvPr id="9" name="文本框 8">
            <a:extLst>
              <a:ext uri="{FF2B5EF4-FFF2-40B4-BE49-F238E27FC236}">
                <a16:creationId xmlns:a16="http://schemas.microsoft.com/office/drawing/2014/main" id="{1BBE148D-34FD-46E9-A790-C48D036838A4}"/>
              </a:ext>
            </a:extLst>
          </p:cNvPr>
          <p:cNvSpPr txBox="1"/>
          <p:nvPr/>
        </p:nvSpPr>
        <p:spPr>
          <a:xfrm>
            <a:off x="1011247" y="3890046"/>
            <a:ext cx="4412949" cy="1287532"/>
          </a:xfrm>
          <a:prstGeom prst="rect">
            <a:avLst/>
          </a:prstGeom>
          <a:noFill/>
        </p:spPr>
        <p:txBody>
          <a:bodyPr wrap="square">
            <a:spAutoFit/>
          </a:bodyPr>
          <a:lstStyle/>
          <a:p>
            <a:pPr marL="285750" indent="-285750">
              <a:lnSpc>
                <a:spcPct val="150000"/>
              </a:lnSpc>
              <a:buClr>
                <a:srgbClr val="00B0F0"/>
              </a:buClr>
              <a:buFont typeface="Arial" panose="020B0604020202020204" pitchFamily="34" charset="0"/>
              <a:buChar char="•"/>
              <a:defRPr/>
            </a:pPr>
            <a:r>
              <a:rPr lang="en-US" altLang="zh-CN" dirty="0">
                <a:solidFill>
                  <a:prstClr val="black"/>
                </a:solidFill>
                <a:latin typeface="Arial" panose="020B0604020202020204" pitchFamily="34" charset="0"/>
                <a:ea typeface="等线" panose="02010600030101010101" pitchFamily="2" charset="-122"/>
                <a:cs typeface="Arial" panose="020B0604020202020204" pitchFamily="34" charset="0"/>
              </a:rPr>
              <a:t>AI and microbe related knowledge</a:t>
            </a:r>
          </a:p>
          <a:p>
            <a:pPr marL="285750" indent="-285750">
              <a:lnSpc>
                <a:spcPct val="150000"/>
              </a:lnSpc>
              <a:buClr>
                <a:srgbClr val="00B0F0"/>
              </a:buClr>
              <a:buFont typeface="Arial" panose="020B0604020202020204" pitchFamily="34" charset="0"/>
              <a:buChar char="•"/>
              <a:defRPr/>
            </a:pPr>
            <a:r>
              <a:rPr lang="en-US" altLang="zh-CN" dirty="0">
                <a:solidFill>
                  <a:prstClr val="black"/>
                </a:solidFill>
                <a:latin typeface="Arial" panose="020B0604020202020204" pitchFamily="34" charset="0"/>
                <a:ea typeface="等线" panose="02010600030101010101" pitchFamily="2" charset="-122"/>
                <a:cs typeface="Arial" panose="020B0604020202020204" pitchFamily="34" charset="0"/>
              </a:rPr>
              <a:t>Team spirits</a:t>
            </a:r>
          </a:p>
          <a:p>
            <a:pPr marL="285750" indent="-285750">
              <a:lnSpc>
                <a:spcPct val="150000"/>
              </a:lnSpc>
              <a:buClr>
                <a:srgbClr val="00B0F0"/>
              </a:buClr>
              <a:buFont typeface="Arial" panose="020B0604020202020204" pitchFamily="34" charset="0"/>
              <a:buChar char="•"/>
              <a:defRPr/>
            </a:pPr>
            <a:r>
              <a:rPr lang="en-US" altLang="zh-CN" dirty="0">
                <a:solidFill>
                  <a:prstClr val="black"/>
                </a:solidFill>
                <a:latin typeface="Arial" panose="020B0604020202020204" pitchFamily="34" charset="0"/>
                <a:ea typeface="等线" panose="02010600030101010101" pitchFamily="2" charset="-122"/>
                <a:cs typeface="Arial" panose="020B0604020202020204" pitchFamily="34" charset="0"/>
              </a:rPr>
              <a:t>Time managing tools</a:t>
            </a:r>
            <a:endParaRPr lang="en-US" altLang="zh-CN" dirty="0">
              <a:solidFill>
                <a:prstClr val="black"/>
              </a:solidFill>
              <a:latin typeface="Arial" panose="020B060402020202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id="{3284F63B-0FE2-4CA1-9B67-37AC1AD1E5C6}"/>
              </a:ext>
            </a:extLst>
          </p:cNvPr>
          <p:cNvSpPr txBox="1"/>
          <p:nvPr/>
        </p:nvSpPr>
        <p:spPr>
          <a:xfrm>
            <a:off x="5910073" y="1109376"/>
            <a:ext cx="3693979" cy="612412"/>
          </a:xfrm>
          <a:prstGeom prst="rect">
            <a:avLst/>
          </a:prstGeom>
          <a:noFill/>
        </p:spPr>
        <p:txBody>
          <a:bodyPr wrap="square">
            <a:spAutoFit/>
          </a:bodyPr>
          <a:lstStyle/>
          <a:p>
            <a:pPr marL="342900" marR="0" lvl="0" indent="-342900" algn="l" defTabSz="914400" rtl="0" eaLnBrk="1" fontAlgn="auto" latinLnBrk="0" hangingPunct="1">
              <a:lnSpc>
                <a:spcPct val="200000"/>
              </a:lnSpc>
              <a:buClr>
                <a:srgbClr val="00B0F0"/>
              </a:buClr>
              <a:buSzTx/>
              <a:buFont typeface="Wingdings" panose="05000000000000000000" pitchFamily="2" charset="2"/>
              <a:buChar char="u"/>
              <a:tabLst/>
              <a:defRPr/>
            </a:pPr>
            <a:r>
              <a:rPr lang="en-US" altLang="zh-CN" sz="2000" b="1" dirty="0">
                <a:solidFill>
                  <a:prstClr val="black"/>
                </a:solidFill>
                <a:latin typeface="Arial" panose="020B0604020202020204" pitchFamily="34" charset="0"/>
                <a:ea typeface="等线" panose="02010600030101010101" pitchFamily="2" charset="-122"/>
                <a:cs typeface="Arial" panose="020B0604020202020204" pitchFamily="34" charset="0"/>
              </a:rPr>
              <a:t> Contribution</a:t>
            </a:r>
          </a:p>
        </p:txBody>
      </p:sp>
      <p:sp>
        <p:nvSpPr>
          <p:cNvPr id="13" name="文本框 12">
            <a:extLst>
              <a:ext uri="{FF2B5EF4-FFF2-40B4-BE49-F238E27FC236}">
                <a16:creationId xmlns:a16="http://schemas.microsoft.com/office/drawing/2014/main" id="{849FE39E-649B-4AAF-B8B6-773F2B02C1D1}"/>
              </a:ext>
            </a:extLst>
          </p:cNvPr>
          <p:cNvSpPr txBox="1"/>
          <p:nvPr/>
        </p:nvSpPr>
        <p:spPr>
          <a:xfrm>
            <a:off x="6326585" y="1859995"/>
            <a:ext cx="5374003" cy="456535"/>
          </a:xfrm>
          <a:prstGeom prst="rect">
            <a:avLst/>
          </a:prstGeom>
          <a:noFill/>
        </p:spPr>
        <p:txBody>
          <a:bodyPr wrap="square">
            <a:spAutoFit/>
          </a:bodyPr>
          <a:lstStyle/>
          <a:p>
            <a:pPr marL="285750" indent="-285750">
              <a:lnSpc>
                <a:spcPct val="150000"/>
              </a:lnSpc>
              <a:buClr>
                <a:srgbClr val="00B0F0"/>
              </a:buClr>
              <a:buFont typeface="Arial" panose="020B0604020202020204" pitchFamily="34" charset="0"/>
              <a:buChar char="•"/>
              <a:defRPr/>
            </a:pPr>
            <a:r>
              <a:rPr lang="en-US" altLang="zh-CN" dirty="0">
                <a:solidFill>
                  <a:prstClr val="black"/>
                </a:solidFill>
                <a:latin typeface="Arial" panose="020B0604020202020204" pitchFamily="34" charset="0"/>
                <a:ea typeface="等线" panose="02010600030101010101" pitchFamily="2" charset="-122"/>
                <a:cs typeface="Arial" panose="020B0604020202020204" pitchFamily="34" charset="0"/>
              </a:rPr>
              <a:t>Deep learning method in soil microbe field</a:t>
            </a:r>
            <a:endParaRPr lang="en-US" altLang="zh-CN" dirty="0">
              <a:solidFill>
                <a:prstClr val="black"/>
              </a:solidFill>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F7FF1FD3-2E72-4B0C-883F-A8868C698914}"/>
              </a:ext>
            </a:extLst>
          </p:cNvPr>
          <p:cNvSpPr txBox="1"/>
          <p:nvPr/>
        </p:nvSpPr>
        <p:spPr>
          <a:xfrm>
            <a:off x="11545821" y="6362393"/>
            <a:ext cx="409575" cy="276999"/>
          </a:xfrm>
          <a:prstGeom prst="rect">
            <a:avLst/>
          </a:prstGeom>
          <a:noFill/>
        </p:spPr>
        <p:txBody>
          <a:bodyPr wrap="square" rtlCol="0">
            <a:spAutoFit/>
          </a:bodyPr>
          <a:lstStyle/>
          <a:p>
            <a:r>
              <a:rPr lang="en-US" altLang="zh-CN" sz="1200" dirty="0"/>
              <a:t>15</a:t>
            </a:r>
            <a:endParaRPr lang="zh-CN" altLang="en-US" sz="1200" dirty="0"/>
          </a:p>
        </p:txBody>
      </p:sp>
      <p:sp>
        <p:nvSpPr>
          <p:cNvPr id="11" name="文本框 10">
            <a:extLst>
              <a:ext uri="{FF2B5EF4-FFF2-40B4-BE49-F238E27FC236}">
                <a16:creationId xmlns:a16="http://schemas.microsoft.com/office/drawing/2014/main" id="{2AAD24CB-E3CE-4756-9BCD-98A68EA0F836}"/>
              </a:ext>
            </a:extLst>
          </p:cNvPr>
          <p:cNvSpPr txBox="1"/>
          <p:nvPr/>
        </p:nvSpPr>
        <p:spPr>
          <a:xfrm>
            <a:off x="423285" y="162648"/>
            <a:ext cx="10063739" cy="492443"/>
          </a:xfrm>
          <a:prstGeom prst="rect">
            <a:avLst/>
          </a:prstGeom>
          <a:noFill/>
        </p:spPr>
        <p:txBody>
          <a:bodyPr wrap="square">
            <a:spAutoFit/>
          </a:bodyPr>
          <a:lstStyle/>
          <a:p>
            <a:r>
              <a:rPr lang="en-US" altLang="zh-CN" sz="2600" b="1" dirty="0">
                <a:latin typeface="Arial" panose="020B0604020202020204" pitchFamily="34" charset="0"/>
                <a:cs typeface="Arial" panose="020B0604020202020204" pitchFamily="34" charset="0"/>
              </a:rPr>
              <a:t>V. Conclusion</a:t>
            </a:r>
          </a:p>
        </p:txBody>
      </p:sp>
    </p:spTree>
    <p:extLst>
      <p:ext uri="{BB962C8B-B14F-4D97-AF65-F5344CB8AC3E}">
        <p14:creationId xmlns:p14="http://schemas.microsoft.com/office/powerpoint/2010/main" val="3262512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FB87218-78AE-42D6-B4A7-A689EB3A452A}"/>
              </a:ext>
            </a:extLst>
          </p:cNvPr>
          <p:cNvSpPr txBox="1"/>
          <p:nvPr/>
        </p:nvSpPr>
        <p:spPr>
          <a:xfrm>
            <a:off x="11545821" y="6362393"/>
            <a:ext cx="409575" cy="276999"/>
          </a:xfrm>
          <a:prstGeom prst="rect">
            <a:avLst/>
          </a:prstGeom>
          <a:noFill/>
        </p:spPr>
        <p:txBody>
          <a:bodyPr wrap="square" rtlCol="0">
            <a:spAutoFit/>
          </a:bodyPr>
          <a:lstStyle/>
          <a:p>
            <a:r>
              <a:rPr lang="en-US" altLang="zh-CN" sz="1200" dirty="0"/>
              <a:t>16</a:t>
            </a:r>
            <a:endParaRPr lang="zh-CN" altLang="en-US" sz="1200" dirty="0"/>
          </a:p>
        </p:txBody>
      </p:sp>
      <p:sp>
        <p:nvSpPr>
          <p:cNvPr id="7" name="文本框 6">
            <a:extLst>
              <a:ext uri="{FF2B5EF4-FFF2-40B4-BE49-F238E27FC236}">
                <a16:creationId xmlns:a16="http://schemas.microsoft.com/office/drawing/2014/main" id="{25232BEF-0D7E-4219-BA3A-FD60A31B243D}"/>
              </a:ext>
            </a:extLst>
          </p:cNvPr>
          <p:cNvSpPr txBox="1"/>
          <p:nvPr/>
        </p:nvSpPr>
        <p:spPr>
          <a:xfrm>
            <a:off x="626628" y="227900"/>
            <a:ext cx="10288239" cy="492443"/>
          </a:xfrm>
          <a:prstGeom prst="rect">
            <a:avLst/>
          </a:prstGeom>
          <a:noFill/>
        </p:spPr>
        <p:txBody>
          <a:bodyPr wrap="square">
            <a:spAutoFit/>
          </a:bodyPr>
          <a:lstStyle/>
          <a:p>
            <a:r>
              <a:rPr lang="en-US" altLang="zh-CN" sz="2600" b="1" dirty="0">
                <a:latin typeface="Arial" panose="020B0604020202020204" pitchFamily="34" charset="0"/>
                <a:cs typeface="Arial" panose="020B0604020202020204" pitchFamily="34" charset="0"/>
              </a:rPr>
              <a:t>VI. Reference &amp; Bibliography</a:t>
            </a:r>
          </a:p>
        </p:txBody>
      </p:sp>
      <p:sp>
        <p:nvSpPr>
          <p:cNvPr id="8" name="文本框 7">
            <a:extLst>
              <a:ext uri="{FF2B5EF4-FFF2-40B4-BE49-F238E27FC236}">
                <a16:creationId xmlns:a16="http://schemas.microsoft.com/office/drawing/2014/main" id="{2BD6B687-0C84-4ACC-89DD-5334A27BDE8E}"/>
              </a:ext>
            </a:extLst>
          </p:cNvPr>
          <p:cNvSpPr txBox="1"/>
          <p:nvPr/>
        </p:nvSpPr>
        <p:spPr>
          <a:xfrm>
            <a:off x="706862" y="1742576"/>
            <a:ext cx="10208005" cy="307777"/>
          </a:xfrm>
          <a:prstGeom prst="rect">
            <a:avLst/>
          </a:prstGeom>
          <a:noFill/>
        </p:spPr>
        <p:txBody>
          <a:bodyPr wrap="square">
            <a:spAutoFit/>
          </a:bodyPr>
          <a:lstStyle/>
          <a:p>
            <a:r>
              <a:rPr lang="zh-CN" altLang="en-US" sz="1400" dirty="0">
                <a:hlinkClick r:id="rId2"/>
              </a:rPr>
              <a:t>https://github.com/MorvanZhou/PyTorch-Tutorial/tree/master/tutorial-contents</a:t>
            </a:r>
            <a:endParaRPr lang="zh-CN" altLang="en-US" sz="1400" dirty="0"/>
          </a:p>
        </p:txBody>
      </p:sp>
      <p:sp>
        <p:nvSpPr>
          <p:cNvPr id="9" name="文本框 8">
            <a:extLst>
              <a:ext uri="{FF2B5EF4-FFF2-40B4-BE49-F238E27FC236}">
                <a16:creationId xmlns:a16="http://schemas.microsoft.com/office/drawing/2014/main" id="{FE372A34-623A-4C3C-B1A3-E44D132E7CC5}"/>
              </a:ext>
            </a:extLst>
          </p:cNvPr>
          <p:cNvSpPr txBox="1"/>
          <p:nvPr/>
        </p:nvSpPr>
        <p:spPr>
          <a:xfrm>
            <a:off x="706865" y="939072"/>
            <a:ext cx="10093874" cy="738664"/>
          </a:xfrm>
          <a:prstGeom prst="rect">
            <a:avLst/>
          </a:prstGeom>
          <a:noFill/>
        </p:spPr>
        <p:txBody>
          <a:bodyPr wrap="square">
            <a:spAutoFit/>
          </a:bodyPr>
          <a:lstStyle/>
          <a:p>
            <a:pPr latinLnBrk="1"/>
            <a:r>
              <a:rPr lang="en-US" altLang="zh-CN" sz="1400" dirty="0">
                <a:hlinkClick r:id="rId3"/>
              </a:rPr>
              <a:t>https://heartbeat.comet.ml/5-regression-loss-functions-all-machine-learners-should-know-4fb140e9d4b0#:~:text=Mean%20Square%20Error%20%28MSE%29%20is%20the%20most%20commonly,the%20predicted%20values%20range%20between%20-10%2C000%20to%2010%2C000</a:t>
            </a:r>
            <a:r>
              <a:rPr lang="en-US" altLang="zh-CN" sz="1400" dirty="0"/>
              <a:t>.</a:t>
            </a:r>
          </a:p>
        </p:txBody>
      </p:sp>
      <p:sp>
        <p:nvSpPr>
          <p:cNvPr id="10" name="文本框 9">
            <a:extLst>
              <a:ext uri="{FF2B5EF4-FFF2-40B4-BE49-F238E27FC236}">
                <a16:creationId xmlns:a16="http://schemas.microsoft.com/office/drawing/2014/main" id="{C4027426-22B6-4F5F-B74F-A4380E2E9CB4}"/>
              </a:ext>
            </a:extLst>
          </p:cNvPr>
          <p:cNvSpPr txBox="1"/>
          <p:nvPr/>
        </p:nvSpPr>
        <p:spPr>
          <a:xfrm>
            <a:off x="706862" y="2487810"/>
            <a:ext cx="10208005" cy="307777"/>
          </a:xfrm>
          <a:prstGeom prst="rect">
            <a:avLst/>
          </a:prstGeom>
          <a:noFill/>
        </p:spPr>
        <p:txBody>
          <a:bodyPr wrap="square">
            <a:spAutoFit/>
          </a:bodyPr>
          <a:lstStyle>
            <a:defPPr>
              <a:defRPr lang="zh-CN"/>
            </a:defPPr>
            <a:lvl1pPr>
              <a:defRPr sz="1400"/>
            </a:lvl1pPr>
          </a:lstStyle>
          <a:p>
            <a:pPr latinLnBrk="1"/>
            <a:r>
              <a:rPr lang="zh-CN" altLang="en-US" dirty="0">
                <a:hlinkClick r:id="rId4"/>
              </a:rPr>
              <a:t>https://www.data-to-viz.com/</a:t>
            </a:r>
            <a:endParaRPr lang="en-US" altLang="zh-CN" dirty="0"/>
          </a:p>
        </p:txBody>
      </p:sp>
      <p:sp>
        <p:nvSpPr>
          <p:cNvPr id="11" name="文本框 10">
            <a:extLst>
              <a:ext uri="{FF2B5EF4-FFF2-40B4-BE49-F238E27FC236}">
                <a16:creationId xmlns:a16="http://schemas.microsoft.com/office/drawing/2014/main" id="{45EE3014-A37C-4000-9049-DE8B6943FB09}"/>
              </a:ext>
            </a:extLst>
          </p:cNvPr>
          <p:cNvSpPr txBox="1"/>
          <p:nvPr/>
        </p:nvSpPr>
        <p:spPr>
          <a:xfrm>
            <a:off x="706862" y="3757524"/>
            <a:ext cx="10842857" cy="523220"/>
          </a:xfrm>
          <a:prstGeom prst="rect">
            <a:avLst/>
          </a:prstGeom>
          <a:noFill/>
        </p:spPr>
        <p:txBody>
          <a:bodyPr wrap="square">
            <a:spAutoFit/>
          </a:bodyPr>
          <a:lstStyle/>
          <a:p>
            <a:r>
              <a:rPr lang="en-US" altLang="zh-CN" sz="1400" dirty="0"/>
              <a:t>JIAO, S., LIU, Z. S., LIN, Y. B., YANG, J., CHEN, W. M. &amp; WEI, G. H. 2016. Bacterial communities in oil contaminated soils: Biogeography and co-occurrence patterns. Soil Biology &amp; Biochemistry, 98, 64-73.</a:t>
            </a:r>
          </a:p>
        </p:txBody>
      </p:sp>
      <p:sp>
        <p:nvSpPr>
          <p:cNvPr id="15" name="文本框 14">
            <a:extLst>
              <a:ext uri="{FF2B5EF4-FFF2-40B4-BE49-F238E27FC236}">
                <a16:creationId xmlns:a16="http://schemas.microsoft.com/office/drawing/2014/main" id="{1FA77725-2AF5-4886-A879-E3B81CAE9D72}"/>
              </a:ext>
            </a:extLst>
          </p:cNvPr>
          <p:cNvSpPr txBox="1"/>
          <p:nvPr/>
        </p:nvSpPr>
        <p:spPr>
          <a:xfrm>
            <a:off x="706862" y="2115193"/>
            <a:ext cx="6096000" cy="307777"/>
          </a:xfrm>
          <a:prstGeom prst="rect">
            <a:avLst/>
          </a:prstGeom>
          <a:noFill/>
        </p:spPr>
        <p:txBody>
          <a:bodyPr wrap="square">
            <a:spAutoFit/>
          </a:bodyPr>
          <a:lstStyle/>
          <a:p>
            <a:pPr latinLnBrk="1"/>
            <a:r>
              <a:rPr lang="zh-CN" altLang="en-US" sz="1400" dirty="0">
                <a:hlinkClick r:id="rId5"/>
              </a:rPr>
              <a:t>https://jokergoo.github.io/ComplexHeatmap-reference/book/</a:t>
            </a:r>
            <a:endParaRPr lang="zh-CN" altLang="en-US" sz="1400" dirty="0"/>
          </a:p>
        </p:txBody>
      </p:sp>
      <p:sp>
        <p:nvSpPr>
          <p:cNvPr id="17" name="文本框 16">
            <a:extLst>
              <a:ext uri="{FF2B5EF4-FFF2-40B4-BE49-F238E27FC236}">
                <a16:creationId xmlns:a16="http://schemas.microsoft.com/office/drawing/2014/main" id="{C9D1B121-2CE0-4AFD-9820-97A0C3D517BB}"/>
              </a:ext>
            </a:extLst>
          </p:cNvPr>
          <p:cNvSpPr txBox="1"/>
          <p:nvPr/>
        </p:nvSpPr>
        <p:spPr>
          <a:xfrm>
            <a:off x="706862" y="3233044"/>
            <a:ext cx="6096000" cy="307777"/>
          </a:xfrm>
          <a:prstGeom prst="rect">
            <a:avLst/>
          </a:prstGeom>
          <a:noFill/>
        </p:spPr>
        <p:txBody>
          <a:bodyPr wrap="square">
            <a:spAutoFit/>
          </a:bodyPr>
          <a:lstStyle/>
          <a:p>
            <a:pPr latinLnBrk="1"/>
            <a:r>
              <a:rPr lang="zh-CN" altLang="en-US" sz="1400" dirty="0">
                <a:hlinkClick r:id="rId6"/>
              </a:rPr>
              <a:t>https://ggplot2-book.org/</a:t>
            </a:r>
            <a:endParaRPr lang="en-US" altLang="zh-CN" sz="1400" dirty="0"/>
          </a:p>
        </p:txBody>
      </p:sp>
      <p:sp>
        <p:nvSpPr>
          <p:cNvPr id="19" name="文本框 18">
            <a:extLst>
              <a:ext uri="{FF2B5EF4-FFF2-40B4-BE49-F238E27FC236}">
                <a16:creationId xmlns:a16="http://schemas.microsoft.com/office/drawing/2014/main" id="{53E56F42-C2D7-45B2-9164-97522885D36D}"/>
              </a:ext>
            </a:extLst>
          </p:cNvPr>
          <p:cNvSpPr txBox="1"/>
          <p:nvPr/>
        </p:nvSpPr>
        <p:spPr>
          <a:xfrm>
            <a:off x="706862" y="2860427"/>
            <a:ext cx="6096000" cy="307777"/>
          </a:xfrm>
          <a:prstGeom prst="rect">
            <a:avLst/>
          </a:prstGeom>
          <a:noFill/>
        </p:spPr>
        <p:txBody>
          <a:bodyPr wrap="square">
            <a:spAutoFit/>
          </a:bodyPr>
          <a:lstStyle/>
          <a:p>
            <a:pPr latinLnBrk="1"/>
            <a:r>
              <a:rPr lang="zh-CN" altLang="en-US" sz="1400" dirty="0">
                <a:hlinkClick r:id="rId7"/>
              </a:rPr>
              <a:t>http://www.bioinformatics.com.cn/plot_basic_PCoA_plot_035</a:t>
            </a:r>
            <a:endParaRPr lang="zh-CN" altLang="en-US" sz="1400" dirty="0"/>
          </a:p>
        </p:txBody>
      </p:sp>
      <p:sp>
        <p:nvSpPr>
          <p:cNvPr id="21" name="文本框 20">
            <a:extLst>
              <a:ext uri="{FF2B5EF4-FFF2-40B4-BE49-F238E27FC236}">
                <a16:creationId xmlns:a16="http://schemas.microsoft.com/office/drawing/2014/main" id="{93CB9CC1-DD7B-45A5-9DCC-0CE9651752E3}"/>
              </a:ext>
            </a:extLst>
          </p:cNvPr>
          <p:cNvSpPr txBox="1"/>
          <p:nvPr/>
        </p:nvSpPr>
        <p:spPr>
          <a:xfrm>
            <a:off x="706863" y="4313449"/>
            <a:ext cx="10842857" cy="523220"/>
          </a:xfrm>
          <a:prstGeom prst="rect">
            <a:avLst/>
          </a:prstGeom>
          <a:noFill/>
        </p:spPr>
        <p:txBody>
          <a:bodyPr wrap="square">
            <a:spAutoFit/>
          </a:bodyPr>
          <a:lstStyle/>
          <a:p>
            <a:r>
              <a:rPr lang="en-US" altLang="zh-CN" sz="1400" dirty="0"/>
              <a:t>Qian, X., Chen, T., Xu, Y., Chen, L., Sun, F.X., Lu, M., &amp; Liu, Y. (2020). A guide to human microbiome research: study design, sample collection, and bioinformatics analysis. Chinese Medical Journal, 133, 1844 - 1855.</a:t>
            </a:r>
            <a:endParaRPr lang="zh-CN" altLang="en-US" sz="1400" dirty="0"/>
          </a:p>
        </p:txBody>
      </p:sp>
      <p:sp>
        <p:nvSpPr>
          <p:cNvPr id="23" name="文本框 22">
            <a:extLst>
              <a:ext uri="{FF2B5EF4-FFF2-40B4-BE49-F238E27FC236}">
                <a16:creationId xmlns:a16="http://schemas.microsoft.com/office/drawing/2014/main" id="{576B4A64-C86E-4BEF-9191-EE51791323D8}"/>
              </a:ext>
            </a:extLst>
          </p:cNvPr>
          <p:cNvSpPr txBox="1"/>
          <p:nvPr/>
        </p:nvSpPr>
        <p:spPr>
          <a:xfrm>
            <a:off x="706862" y="4869374"/>
            <a:ext cx="10842857" cy="523220"/>
          </a:xfrm>
          <a:prstGeom prst="rect">
            <a:avLst/>
          </a:prstGeom>
          <a:noFill/>
        </p:spPr>
        <p:txBody>
          <a:bodyPr wrap="square">
            <a:spAutoFit/>
          </a:bodyPr>
          <a:lstStyle/>
          <a:p>
            <a:r>
              <a:rPr lang="zh-CN" altLang="en-US" sz="1400" dirty="0"/>
              <a:t>Hong, F., Chang, Y., Fan, Z., Zhu, W., &amp; Jin, M. (2019). Study on Soil Microbial Community Structure of River Wetland in Tumen River Basin. IOP Conference Series: Earth and Environmental Science.</a:t>
            </a:r>
          </a:p>
        </p:txBody>
      </p:sp>
      <p:sp>
        <p:nvSpPr>
          <p:cNvPr id="26" name="文本框 25">
            <a:extLst>
              <a:ext uri="{FF2B5EF4-FFF2-40B4-BE49-F238E27FC236}">
                <a16:creationId xmlns:a16="http://schemas.microsoft.com/office/drawing/2014/main" id="{844D41C0-01BA-484B-87E6-626C7A6CCE26}"/>
              </a:ext>
            </a:extLst>
          </p:cNvPr>
          <p:cNvSpPr txBox="1"/>
          <p:nvPr/>
        </p:nvSpPr>
        <p:spPr>
          <a:xfrm>
            <a:off x="706862" y="5425299"/>
            <a:ext cx="10842857" cy="523220"/>
          </a:xfrm>
          <a:prstGeom prst="rect">
            <a:avLst/>
          </a:prstGeom>
          <a:noFill/>
        </p:spPr>
        <p:txBody>
          <a:bodyPr wrap="square">
            <a:spAutoFit/>
          </a:bodyPr>
          <a:lstStyle/>
          <a:p>
            <a:r>
              <a:rPr lang="en-US" altLang="zh-CN" sz="1400" dirty="0"/>
              <a:t>LARSEN, P. E., FIELD, D. &amp; GILBERT, J. A. 2012. Predicting bacterial community assemblages using an artificial neural network approach. Nature Methods, 9, 621-+.</a:t>
            </a:r>
            <a:endParaRPr lang="zh-CN" altLang="en-US" sz="1400" dirty="0"/>
          </a:p>
        </p:txBody>
      </p:sp>
      <p:sp>
        <p:nvSpPr>
          <p:cNvPr id="28" name="文本框 27">
            <a:extLst>
              <a:ext uri="{FF2B5EF4-FFF2-40B4-BE49-F238E27FC236}">
                <a16:creationId xmlns:a16="http://schemas.microsoft.com/office/drawing/2014/main" id="{26BD77C4-8CF0-4DB3-B416-6D141E8D47C3}"/>
              </a:ext>
            </a:extLst>
          </p:cNvPr>
          <p:cNvSpPr txBox="1"/>
          <p:nvPr/>
        </p:nvSpPr>
        <p:spPr>
          <a:xfrm>
            <a:off x="706862" y="5981224"/>
            <a:ext cx="10838959" cy="523220"/>
          </a:xfrm>
          <a:prstGeom prst="rect">
            <a:avLst/>
          </a:prstGeom>
          <a:noFill/>
        </p:spPr>
        <p:txBody>
          <a:bodyPr wrap="square">
            <a:spAutoFit/>
          </a:bodyPr>
          <a:lstStyle/>
          <a:p>
            <a:r>
              <a:rPr lang="en-US" altLang="zh-CN" sz="1400" dirty="0"/>
              <a:t>WANG R., SALMAN A., GAO X., GUO S. L. 2019. Variations of soil microbial communities along a valley bottom of the loess plateau and the influencing factors. China Environmental Science, 39, 4350-4359</a:t>
            </a:r>
          </a:p>
        </p:txBody>
      </p:sp>
    </p:spTree>
    <p:extLst>
      <p:ext uri="{BB962C8B-B14F-4D97-AF65-F5344CB8AC3E}">
        <p14:creationId xmlns:p14="http://schemas.microsoft.com/office/powerpoint/2010/main" val="4235538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9CE16C8-0094-4732-96D3-6B3F1E45E1B7}"/>
              </a:ext>
            </a:extLst>
          </p:cNvPr>
          <p:cNvPicPr>
            <a:picLocks noChangeAspect="1"/>
          </p:cNvPicPr>
          <p:nvPr/>
        </p:nvPicPr>
        <p:blipFill>
          <a:blip r:embed="rId3"/>
          <a:stretch>
            <a:fillRect/>
          </a:stretch>
        </p:blipFill>
        <p:spPr>
          <a:xfrm>
            <a:off x="319431" y="1378688"/>
            <a:ext cx="6096528" cy="4694327"/>
          </a:xfrm>
          <a:prstGeom prst="rect">
            <a:avLst/>
          </a:prstGeom>
        </p:spPr>
      </p:pic>
      <p:sp>
        <p:nvSpPr>
          <p:cNvPr id="9" name="文本框 8">
            <a:extLst>
              <a:ext uri="{FF2B5EF4-FFF2-40B4-BE49-F238E27FC236}">
                <a16:creationId xmlns:a16="http://schemas.microsoft.com/office/drawing/2014/main" id="{70CDE2C5-AFBA-4F51-907E-739170DBB952}"/>
              </a:ext>
            </a:extLst>
          </p:cNvPr>
          <p:cNvSpPr txBox="1"/>
          <p:nvPr/>
        </p:nvSpPr>
        <p:spPr>
          <a:xfrm>
            <a:off x="6415959" y="1427886"/>
            <a:ext cx="5048454" cy="400110"/>
          </a:xfrm>
          <a:prstGeom prst="rect">
            <a:avLst/>
          </a:prstGeom>
          <a:noFill/>
        </p:spPr>
        <p:txBody>
          <a:bodyPr wrap="square">
            <a:spAutoFit/>
          </a:bodyPr>
          <a:lstStyle/>
          <a:p>
            <a:pPr marL="342900" indent="-342900">
              <a:buClr>
                <a:srgbClr val="00B0F0"/>
              </a:buClr>
              <a:buFont typeface="Wingdings" panose="05000000000000000000" pitchFamily="2" charset="2"/>
              <a:buChar char="u"/>
            </a:pPr>
            <a:r>
              <a:rPr lang="en-US" altLang="zh-CN" sz="2000" b="1" dirty="0">
                <a:latin typeface="Arial" panose="020B0604020202020204" pitchFamily="34" charset="0"/>
                <a:cs typeface="Arial" panose="020B0604020202020204" pitchFamily="34" charset="0"/>
              </a:rPr>
              <a:t>Why</a:t>
            </a:r>
            <a:endParaRPr lang="en-US" altLang="zh-CN" sz="2000" dirty="0">
              <a:latin typeface="Arial" panose="020B0604020202020204" pitchFamily="34" charset="0"/>
              <a:cs typeface="Arial" panose="020B0604020202020204" pitchFamily="34" charset="0"/>
            </a:endParaRPr>
          </a:p>
        </p:txBody>
      </p:sp>
      <p:sp>
        <p:nvSpPr>
          <p:cNvPr id="2" name="文本框 1">
            <a:extLst>
              <a:ext uri="{FF2B5EF4-FFF2-40B4-BE49-F238E27FC236}">
                <a16:creationId xmlns:a16="http://schemas.microsoft.com/office/drawing/2014/main" id="{31CD720B-EAF3-4366-8AF1-1A30E2505D48}"/>
              </a:ext>
            </a:extLst>
          </p:cNvPr>
          <p:cNvSpPr txBox="1"/>
          <p:nvPr/>
        </p:nvSpPr>
        <p:spPr>
          <a:xfrm>
            <a:off x="11545821" y="6362393"/>
            <a:ext cx="409575" cy="276999"/>
          </a:xfrm>
          <a:prstGeom prst="rect">
            <a:avLst/>
          </a:prstGeom>
          <a:noFill/>
        </p:spPr>
        <p:txBody>
          <a:bodyPr wrap="square" rtlCol="0">
            <a:spAutoFit/>
          </a:bodyPr>
          <a:lstStyle/>
          <a:p>
            <a:r>
              <a:rPr lang="en-US" altLang="zh-CN" sz="1200" dirty="0"/>
              <a:t>1</a:t>
            </a:r>
            <a:endParaRPr lang="zh-CN" altLang="en-US" sz="1200" dirty="0"/>
          </a:p>
        </p:txBody>
      </p:sp>
      <p:sp>
        <p:nvSpPr>
          <p:cNvPr id="6" name="文本框 5">
            <a:extLst>
              <a:ext uri="{FF2B5EF4-FFF2-40B4-BE49-F238E27FC236}">
                <a16:creationId xmlns:a16="http://schemas.microsoft.com/office/drawing/2014/main" id="{3E298FB3-51AD-42BD-BE9D-1DF92724C6DE}"/>
              </a:ext>
            </a:extLst>
          </p:cNvPr>
          <p:cNvSpPr txBox="1"/>
          <p:nvPr/>
        </p:nvSpPr>
        <p:spPr>
          <a:xfrm>
            <a:off x="10609005" y="20854"/>
            <a:ext cx="1582995" cy="369332"/>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GUO YIXIN</a:t>
            </a:r>
            <a:endParaRPr lang="zh-CN" altLang="en-US" dirty="0">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B1C36120-2F88-4CBB-9CFF-00E03D2CBCE8}"/>
              </a:ext>
            </a:extLst>
          </p:cNvPr>
          <p:cNvSpPr txBox="1"/>
          <p:nvPr/>
        </p:nvSpPr>
        <p:spPr>
          <a:xfrm>
            <a:off x="423285" y="162648"/>
            <a:ext cx="10063739" cy="492443"/>
          </a:xfrm>
          <a:prstGeom prst="rect">
            <a:avLst/>
          </a:prstGeom>
          <a:noFill/>
        </p:spPr>
        <p:txBody>
          <a:bodyPr wrap="square">
            <a:spAutoFit/>
          </a:bodyPr>
          <a:lstStyle/>
          <a:p>
            <a:r>
              <a:rPr lang="en-US" altLang="zh-CN" sz="2600" b="1" dirty="0">
                <a:latin typeface="Arial" panose="020B0604020202020204" pitchFamily="34" charset="0"/>
                <a:cs typeface="Arial" panose="020B0604020202020204" pitchFamily="34" charset="0"/>
              </a:rPr>
              <a:t>I. Background</a:t>
            </a:r>
          </a:p>
        </p:txBody>
      </p:sp>
      <p:sp>
        <p:nvSpPr>
          <p:cNvPr id="11" name="文本框 10">
            <a:extLst>
              <a:ext uri="{FF2B5EF4-FFF2-40B4-BE49-F238E27FC236}">
                <a16:creationId xmlns:a16="http://schemas.microsoft.com/office/drawing/2014/main" id="{0C2DBD1A-B739-4D67-90F2-676AA4886336}"/>
              </a:ext>
            </a:extLst>
          </p:cNvPr>
          <p:cNvSpPr txBox="1"/>
          <p:nvPr/>
        </p:nvSpPr>
        <p:spPr>
          <a:xfrm>
            <a:off x="6785697" y="1924562"/>
            <a:ext cx="3164734" cy="496996"/>
          </a:xfrm>
          <a:prstGeom prst="rect">
            <a:avLst/>
          </a:prstGeom>
          <a:noFill/>
        </p:spPr>
        <p:txBody>
          <a:bodyPr wrap="square">
            <a:spAutoFit/>
          </a:bodyPr>
          <a:lstStyle/>
          <a:p>
            <a:pPr marL="342900" indent="-342900">
              <a:lnSpc>
                <a:spcPct val="150000"/>
              </a:lnSpc>
              <a:buClr>
                <a:srgbClr val="00B0F0"/>
              </a:buClr>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Role of microbes</a:t>
            </a:r>
          </a:p>
        </p:txBody>
      </p:sp>
      <p:sp>
        <p:nvSpPr>
          <p:cNvPr id="13" name="文本框 12">
            <a:extLst>
              <a:ext uri="{FF2B5EF4-FFF2-40B4-BE49-F238E27FC236}">
                <a16:creationId xmlns:a16="http://schemas.microsoft.com/office/drawing/2014/main" id="{A58502DF-7434-4793-B713-97BF2D803BE1}"/>
              </a:ext>
            </a:extLst>
          </p:cNvPr>
          <p:cNvSpPr txBox="1"/>
          <p:nvPr/>
        </p:nvSpPr>
        <p:spPr>
          <a:xfrm>
            <a:off x="6785697" y="3253814"/>
            <a:ext cx="4563008" cy="2805320"/>
          </a:xfrm>
          <a:prstGeom prst="rect">
            <a:avLst/>
          </a:prstGeom>
          <a:noFill/>
        </p:spPr>
        <p:txBody>
          <a:bodyPr wrap="square">
            <a:spAutoFit/>
          </a:bodyPr>
          <a:lstStyle/>
          <a:p>
            <a:pPr marL="342900" indent="-342900">
              <a:lnSpc>
                <a:spcPct val="150000"/>
              </a:lnSpc>
              <a:buClr>
                <a:srgbClr val="00B0F0"/>
              </a:buClr>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Way of describing soil microbes   </a:t>
            </a:r>
          </a:p>
          <a:p>
            <a:pPr marL="342900" indent="-342900">
              <a:lnSpc>
                <a:spcPct val="150000"/>
              </a:lnSpc>
              <a:buClr>
                <a:srgbClr val="00B0F0"/>
              </a:buClr>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Inherent relationship between soil properties and soil microbes</a:t>
            </a:r>
          </a:p>
          <a:p>
            <a:pPr marL="342900" indent="-342900">
              <a:lnSpc>
                <a:spcPct val="150000"/>
              </a:lnSpc>
              <a:buClr>
                <a:srgbClr val="00B0F0"/>
              </a:buClr>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Prediction of soil microbes</a:t>
            </a:r>
          </a:p>
          <a:p>
            <a:pPr marL="342900" indent="-342900">
              <a:lnSpc>
                <a:spcPct val="150000"/>
              </a:lnSpc>
              <a:buClr>
                <a:srgbClr val="00B0F0"/>
              </a:buClr>
              <a:buFont typeface="Arial" panose="020B0604020202020204" pitchFamily="34" charset="0"/>
              <a:buChar char="•"/>
            </a:pPr>
            <a:endParaRPr lang="en-US" altLang="zh-CN" sz="2000" dirty="0">
              <a:latin typeface="Arial" panose="020B0604020202020204" pitchFamily="34" charset="0"/>
              <a:cs typeface="Arial" panose="020B0604020202020204" pitchFamily="34" charset="0"/>
            </a:endParaRPr>
          </a:p>
          <a:p>
            <a:pPr marL="342900" indent="-342900">
              <a:lnSpc>
                <a:spcPct val="150000"/>
              </a:lnSpc>
              <a:buClr>
                <a:srgbClr val="00B0F0"/>
              </a:buClr>
              <a:buFont typeface="Arial" panose="020B0604020202020204" pitchFamily="34" charset="0"/>
              <a:buChar char="•"/>
            </a:pPr>
            <a:endParaRPr lang="en-US" altLang="zh-CN" sz="2000" dirty="0">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92F397A3-32F7-4021-B094-3C0AB39C4E93}"/>
              </a:ext>
            </a:extLst>
          </p:cNvPr>
          <p:cNvSpPr txBox="1"/>
          <p:nvPr/>
        </p:nvSpPr>
        <p:spPr>
          <a:xfrm>
            <a:off x="6415959" y="2767154"/>
            <a:ext cx="5048454" cy="400110"/>
          </a:xfrm>
          <a:prstGeom prst="rect">
            <a:avLst/>
          </a:prstGeom>
          <a:noFill/>
        </p:spPr>
        <p:txBody>
          <a:bodyPr wrap="square">
            <a:spAutoFit/>
          </a:bodyPr>
          <a:lstStyle/>
          <a:p>
            <a:pPr marL="342900" indent="-342900">
              <a:buClr>
                <a:srgbClr val="00B0F0"/>
              </a:buClr>
              <a:buFont typeface="Wingdings" panose="05000000000000000000" pitchFamily="2" charset="2"/>
              <a:buChar char="u"/>
            </a:pPr>
            <a:r>
              <a:rPr lang="en-US" altLang="zh-CN" sz="2000" b="1" dirty="0">
                <a:latin typeface="Arial" panose="020B0604020202020204" pitchFamily="34" charset="0"/>
                <a:cs typeface="Arial" panose="020B0604020202020204" pitchFamily="34" charset="0"/>
              </a:rPr>
              <a:t>What</a:t>
            </a:r>
            <a:endParaRPr lang="en-US" altLang="zh-C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7362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601D103-F591-4467-8F5F-9FB1BC1B883B}"/>
              </a:ext>
            </a:extLst>
          </p:cNvPr>
          <p:cNvPicPr>
            <a:picLocks noChangeAspect="1"/>
          </p:cNvPicPr>
          <p:nvPr/>
        </p:nvPicPr>
        <p:blipFill>
          <a:blip r:embed="rId3"/>
          <a:stretch>
            <a:fillRect/>
          </a:stretch>
        </p:blipFill>
        <p:spPr>
          <a:xfrm>
            <a:off x="411745" y="1409652"/>
            <a:ext cx="4517528" cy="4877223"/>
          </a:xfrm>
          <a:prstGeom prst="rect">
            <a:avLst/>
          </a:prstGeom>
        </p:spPr>
      </p:pic>
      <p:pic>
        <p:nvPicPr>
          <p:cNvPr id="6" name="图片 5">
            <a:extLst>
              <a:ext uri="{FF2B5EF4-FFF2-40B4-BE49-F238E27FC236}">
                <a16:creationId xmlns:a16="http://schemas.microsoft.com/office/drawing/2014/main" id="{67166C34-DC52-47C4-8CC1-4B062EAB6C13}"/>
              </a:ext>
            </a:extLst>
          </p:cNvPr>
          <p:cNvPicPr>
            <a:picLocks noChangeAspect="1"/>
          </p:cNvPicPr>
          <p:nvPr/>
        </p:nvPicPr>
        <p:blipFill>
          <a:blip r:embed="rId4"/>
          <a:stretch>
            <a:fillRect/>
          </a:stretch>
        </p:blipFill>
        <p:spPr>
          <a:xfrm>
            <a:off x="2915687" y="1402946"/>
            <a:ext cx="2011854" cy="1432684"/>
          </a:xfrm>
          <a:prstGeom prst="rect">
            <a:avLst/>
          </a:prstGeom>
        </p:spPr>
      </p:pic>
      <p:cxnSp>
        <p:nvCxnSpPr>
          <p:cNvPr id="11" name="直接连接符 10">
            <a:extLst>
              <a:ext uri="{FF2B5EF4-FFF2-40B4-BE49-F238E27FC236}">
                <a16:creationId xmlns:a16="http://schemas.microsoft.com/office/drawing/2014/main" id="{B36BBA2B-FD21-4942-AAE1-D82436B04001}"/>
              </a:ext>
            </a:extLst>
          </p:cNvPr>
          <p:cNvCxnSpPr>
            <a:cxnSpLocks/>
          </p:cNvCxnSpPr>
          <p:nvPr/>
        </p:nvCxnSpPr>
        <p:spPr>
          <a:xfrm flipV="1">
            <a:off x="5937334" y="1433734"/>
            <a:ext cx="0" cy="25349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7902EA6-BD03-4F30-AAB4-4802125241A0}"/>
              </a:ext>
            </a:extLst>
          </p:cNvPr>
          <p:cNvCxnSpPr/>
          <p:nvPr/>
        </p:nvCxnSpPr>
        <p:spPr>
          <a:xfrm>
            <a:off x="5932254" y="3968654"/>
            <a:ext cx="5146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D86AE72-6840-4E20-9E30-5DAF0F27A5BF}"/>
              </a:ext>
            </a:extLst>
          </p:cNvPr>
          <p:cNvCxnSpPr/>
          <p:nvPr/>
        </p:nvCxnSpPr>
        <p:spPr>
          <a:xfrm>
            <a:off x="5932254" y="2414174"/>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C4D5F40-F96B-4D11-A80D-17DD1551B72A}"/>
              </a:ext>
            </a:extLst>
          </p:cNvPr>
          <p:cNvCxnSpPr/>
          <p:nvPr/>
        </p:nvCxnSpPr>
        <p:spPr>
          <a:xfrm flipH="1">
            <a:off x="5886534" y="2419254"/>
            <a:ext cx="432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BECE9213-7904-4386-A912-289D0473DA10}"/>
              </a:ext>
            </a:extLst>
          </p:cNvPr>
          <p:cNvCxnSpPr/>
          <p:nvPr/>
        </p:nvCxnSpPr>
        <p:spPr>
          <a:xfrm flipH="1">
            <a:off x="5891614" y="2891694"/>
            <a:ext cx="432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6AC23EB1-6F17-40F0-BF6E-F08747530F43}"/>
              </a:ext>
            </a:extLst>
          </p:cNvPr>
          <p:cNvCxnSpPr/>
          <p:nvPr/>
        </p:nvCxnSpPr>
        <p:spPr>
          <a:xfrm flipH="1">
            <a:off x="5891614" y="3455574"/>
            <a:ext cx="432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D851BD73-9282-4149-A559-FBF1546083B8}"/>
              </a:ext>
            </a:extLst>
          </p:cNvPr>
          <p:cNvCxnSpPr/>
          <p:nvPr/>
        </p:nvCxnSpPr>
        <p:spPr>
          <a:xfrm>
            <a:off x="7115894" y="3968654"/>
            <a:ext cx="0" cy="4320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DBCC70-3C29-4929-85C9-8A61899D8DAB}"/>
              </a:ext>
            </a:extLst>
          </p:cNvPr>
          <p:cNvCxnSpPr/>
          <p:nvPr/>
        </p:nvCxnSpPr>
        <p:spPr>
          <a:xfrm>
            <a:off x="8228414" y="3978814"/>
            <a:ext cx="0" cy="4320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5B56F714-9C64-4168-AD3D-3CF9109111E7}"/>
              </a:ext>
            </a:extLst>
          </p:cNvPr>
          <p:cNvCxnSpPr/>
          <p:nvPr/>
        </p:nvCxnSpPr>
        <p:spPr>
          <a:xfrm>
            <a:off x="9544134" y="3978814"/>
            <a:ext cx="0" cy="4320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8CEA799-FE5F-4983-B751-60B3B97C8068}"/>
              </a:ext>
            </a:extLst>
          </p:cNvPr>
          <p:cNvCxnSpPr/>
          <p:nvPr/>
        </p:nvCxnSpPr>
        <p:spPr>
          <a:xfrm flipH="1">
            <a:off x="5891614" y="1448974"/>
            <a:ext cx="432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C10E86E4-E07B-433D-8910-5BE89AA9B929}"/>
              </a:ext>
            </a:extLst>
          </p:cNvPr>
          <p:cNvCxnSpPr/>
          <p:nvPr/>
        </p:nvCxnSpPr>
        <p:spPr>
          <a:xfrm>
            <a:off x="11063054" y="3978814"/>
            <a:ext cx="0" cy="4320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1B7C7F84-FE2E-4A03-9D80-8D0A5DF8C1E6}"/>
              </a:ext>
            </a:extLst>
          </p:cNvPr>
          <p:cNvSpPr txBox="1"/>
          <p:nvPr/>
        </p:nvSpPr>
        <p:spPr>
          <a:xfrm>
            <a:off x="6996393" y="4390601"/>
            <a:ext cx="3171551" cy="338554"/>
          </a:xfrm>
          <a:prstGeom prst="rect">
            <a:avLst/>
          </a:prstGeom>
          <a:noFill/>
        </p:spPr>
        <p:txBody>
          <a:bodyPr wrap="square" rtlCol="0">
            <a:spAutoFit/>
          </a:bodyPr>
          <a:lstStyle/>
          <a:p>
            <a:pPr algn="ctr"/>
            <a:r>
              <a:rPr lang="en-US" altLang="zh-CN" sz="1600" dirty="0">
                <a:latin typeface="Times New Roman" panose="02020603050405020304" pitchFamily="18" charset="0"/>
              </a:rPr>
              <a:t>Sampling sites along the river (m)</a:t>
            </a:r>
            <a:endParaRPr lang="zh-CN" altLang="en-US" sz="1600" dirty="0">
              <a:latin typeface="Times New Roman" panose="02020603050405020304" pitchFamily="18" charset="0"/>
            </a:endParaRPr>
          </a:p>
        </p:txBody>
      </p:sp>
      <p:sp>
        <p:nvSpPr>
          <p:cNvPr id="33" name="椭圆 32">
            <a:extLst>
              <a:ext uri="{FF2B5EF4-FFF2-40B4-BE49-F238E27FC236}">
                <a16:creationId xmlns:a16="http://schemas.microsoft.com/office/drawing/2014/main" id="{FA2487DB-D2B8-4002-81E4-7018A0FD3C98}"/>
              </a:ext>
            </a:extLst>
          </p:cNvPr>
          <p:cNvSpPr/>
          <p:nvPr/>
        </p:nvSpPr>
        <p:spPr>
          <a:xfrm>
            <a:off x="6315111" y="1772999"/>
            <a:ext cx="114984" cy="12046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B0A7100B-F920-49FA-A988-117FD5638C52}"/>
              </a:ext>
            </a:extLst>
          </p:cNvPr>
          <p:cNvGrpSpPr/>
          <p:nvPr/>
        </p:nvGrpSpPr>
        <p:grpSpPr>
          <a:xfrm>
            <a:off x="5000679" y="476336"/>
            <a:ext cx="7118880" cy="3865813"/>
            <a:chOff x="5000679" y="210864"/>
            <a:chExt cx="7118880" cy="3865813"/>
          </a:xfrm>
        </p:grpSpPr>
        <p:sp>
          <p:nvSpPr>
            <p:cNvPr id="31" name="文本框 30">
              <a:extLst>
                <a:ext uri="{FF2B5EF4-FFF2-40B4-BE49-F238E27FC236}">
                  <a16:creationId xmlns:a16="http://schemas.microsoft.com/office/drawing/2014/main" id="{670B736E-854E-4CFD-87AF-695B88BB7515}"/>
                </a:ext>
              </a:extLst>
            </p:cNvPr>
            <p:cNvSpPr txBox="1"/>
            <p:nvPr/>
          </p:nvSpPr>
          <p:spPr>
            <a:xfrm rot="10800000">
              <a:off x="5000679" y="1870283"/>
              <a:ext cx="400110" cy="1130878"/>
            </a:xfrm>
            <a:prstGeom prst="rect">
              <a:avLst/>
            </a:prstGeom>
            <a:noFill/>
          </p:spPr>
          <p:txBody>
            <a:bodyPr vert="eaVert" wrap="square" rtlCol="0">
              <a:spAutoFit/>
            </a:bodyPr>
            <a:lstStyle/>
            <a:p>
              <a:r>
                <a:rPr lang="en-US" altLang="zh-CN" sz="1400" dirty="0">
                  <a:latin typeface="Times New Roman" panose="02020603050405020304" pitchFamily="18" charset="0"/>
                </a:rPr>
                <a:t>Altitude (m)</a:t>
              </a:r>
              <a:endParaRPr lang="zh-CN" altLang="en-US" sz="1400" dirty="0">
                <a:latin typeface="Times New Roman" panose="02020603050405020304" pitchFamily="18" charset="0"/>
              </a:endParaRPr>
            </a:p>
          </p:txBody>
        </p:sp>
        <p:grpSp>
          <p:nvGrpSpPr>
            <p:cNvPr id="3" name="组合 2">
              <a:extLst>
                <a:ext uri="{FF2B5EF4-FFF2-40B4-BE49-F238E27FC236}">
                  <a16:creationId xmlns:a16="http://schemas.microsoft.com/office/drawing/2014/main" id="{CB109D20-AF39-4F9E-987D-8C5618A4E9D4}"/>
                </a:ext>
              </a:extLst>
            </p:cNvPr>
            <p:cNvGrpSpPr/>
            <p:nvPr/>
          </p:nvGrpSpPr>
          <p:grpSpPr>
            <a:xfrm>
              <a:off x="5444574" y="210864"/>
              <a:ext cx="6674985" cy="3865813"/>
              <a:chOff x="5444574" y="210864"/>
              <a:chExt cx="6674985" cy="3865813"/>
            </a:xfrm>
          </p:grpSpPr>
          <p:sp>
            <p:nvSpPr>
              <p:cNvPr id="21" name="文本框 20">
                <a:extLst>
                  <a:ext uri="{FF2B5EF4-FFF2-40B4-BE49-F238E27FC236}">
                    <a16:creationId xmlns:a16="http://schemas.microsoft.com/office/drawing/2014/main" id="{6517569C-ABF4-42E0-9AC9-AF4288617640}"/>
                  </a:ext>
                </a:extLst>
              </p:cNvPr>
              <p:cNvSpPr txBox="1"/>
              <p:nvPr/>
            </p:nvSpPr>
            <p:spPr>
              <a:xfrm>
                <a:off x="10819214" y="3799675"/>
                <a:ext cx="767080" cy="276999"/>
              </a:xfrm>
              <a:prstGeom prst="rect">
                <a:avLst/>
              </a:prstGeom>
              <a:noFill/>
            </p:spPr>
            <p:txBody>
              <a:bodyPr wrap="square" rtlCol="0">
                <a:spAutoFit/>
              </a:bodyPr>
              <a:lstStyle/>
              <a:p>
                <a:r>
                  <a:rPr lang="en-US" altLang="zh-CN" sz="1200" dirty="0">
                    <a:latin typeface="Times New Roman" panose="02020603050405020304" pitchFamily="18" charset="0"/>
                  </a:rPr>
                  <a:t>4900</a:t>
                </a:r>
                <a:endParaRPr lang="zh-CN" altLang="en-US" sz="1200" dirty="0">
                  <a:latin typeface="Times New Roman" panose="02020603050405020304" pitchFamily="18" charset="0"/>
                </a:endParaRPr>
              </a:p>
            </p:txBody>
          </p:sp>
          <p:sp>
            <p:nvSpPr>
              <p:cNvPr id="22" name="文本框 21">
                <a:extLst>
                  <a:ext uri="{FF2B5EF4-FFF2-40B4-BE49-F238E27FC236}">
                    <a16:creationId xmlns:a16="http://schemas.microsoft.com/office/drawing/2014/main" id="{FB6525E5-6DCD-47B4-98AB-7882A6D5ED24}"/>
                  </a:ext>
                </a:extLst>
              </p:cNvPr>
              <p:cNvSpPr txBox="1"/>
              <p:nvPr/>
            </p:nvSpPr>
            <p:spPr>
              <a:xfrm>
                <a:off x="5444574" y="2012510"/>
                <a:ext cx="767080" cy="276999"/>
              </a:xfrm>
              <a:prstGeom prst="rect">
                <a:avLst/>
              </a:prstGeom>
              <a:noFill/>
            </p:spPr>
            <p:txBody>
              <a:bodyPr wrap="square" rtlCol="0">
                <a:spAutoFit/>
              </a:bodyPr>
              <a:lstStyle/>
              <a:p>
                <a:r>
                  <a:rPr lang="en-US" altLang="zh-CN" sz="1200" dirty="0">
                    <a:latin typeface="Times New Roman" panose="02020603050405020304" pitchFamily="18" charset="0"/>
                  </a:rPr>
                  <a:t>1130</a:t>
                </a:r>
                <a:endParaRPr lang="zh-CN" altLang="en-US" sz="1200" dirty="0">
                  <a:latin typeface="Times New Roman" panose="02020603050405020304" pitchFamily="18" charset="0"/>
                </a:endParaRPr>
              </a:p>
            </p:txBody>
          </p:sp>
          <p:sp>
            <p:nvSpPr>
              <p:cNvPr id="23" name="文本框 22">
                <a:extLst>
                  <a:ext uri="{FF2B5EF4-FFF2-40B4-BE49-F238E27FC236}">
                    <a16:creationId xmlns:a16="http://schemas.microsoft.com/office/drawing/2014/main" id="{D5C77189-C435-4CAB-BAD8-10D8B01D10CF}"/>
                  </a:ext>
                </a:extLst>
              </p:cNvPr>
              <p:cNvSpPr txBox="1"/>
              <p:nvPr/>
            </p:nvSpPr>
            <p:spPr>
              <a:xfrm>
                <a:off x="5444574" y="2492664"/>
                <a:ext cx="767080" cy="276999"/>
              </a:xfrm>
              <a:prstGeom prst="rect">
                <a:avLst/>
              </a:prstGeom>
              <a:noFill/>
            </p:spPr>
            <p:txBody>
              <a:bodyPr wrap="square" rtlCol="0">
                <a:spAutoFit/>
              </a:bodyPr>
              <a:lstStyle/>
              <a:p>
                <a:r>
                  <a:rPr lang="en-US" altLang="zh-CN" sz="1200" dirty="0">
                    <a:latin typeface="Times New Roman" panose="02020603050405020304" pitchFamily="18" charset="0"/>
                  </a:rPr>
                  <a:t>1100</a:t>
                </a:r>
                <a:endParaRPr lang="zh-CN" altLang="en-US" sz="1200" dirty="0">
                  <a:latin typeface="Times New Roman" panose="02020603050405020304" pitchFamily="18" charset="0"/>
                </a:endParaRPr>
              </a:p>
            </p:txBody>
          </p:sp>
          <p:sp>
            <p:nvSpPr>
              <p:cNvPr id="24" name="文本框 23">
                <a:extLst>
                  <a:ext uri="{FF2B5EF4-FFF2-40B4-BE49-F238E27FC236}">
                    <a16:creationId xmlns:a16="http://schemas.microsoft.com/office/drawing/2014/main" id="{BD7621A9-A01D-4E78-9C1C-B122AF8344D0}"/>
                  </a:ext>
                </a:extLst>
              </p:cNvPr>
              <p:cNvSpPr txBox="1"/>
              <p:nvPr/>
            </p:nvSpPr>
            <p:spPr>
              <a:xfrm>
                <a:off x="5444574" y="3031145"/>
                <a:ext cx="767080" cy="276999"/>
              </a:xfrm>
              <a:prstGeom prst="rect">
                <a:avLst/>
              </a:prstGeom>
              <a:noFill/>
            </p:spPr>
            <p:txBody>
              <a:bodyPr wrap="square" rtlCol="0">
                <a:spAutoFit/>
              </a:bodyPr>
              <a:lstStyle/>
              <a:p>
                <a:r>
                  <a:rPr lang="en-US" altLang="zh-CN" sz="1200" dirty="0">
                    <a:latin typeface="Times New Roman" panose="02020603050405020304" pitchFamily="18" charset="0"/>
                  </a:rPr>
                  <a:t>1070</a:t>
                </a:r>
                <a:endParaRPr lang="zh-CN" altLang="en-US" sz="1200" dirty="0">
                  <a:latin typeface="Times New Roman" panose="02020603050405020304" pitchFamily="18" charset="0"/>
                </a:endParaRPr>
              </a:p>
            </p:txBody>
          </p:sp>
          <p:sp>
            <p:nvSpPr>
              <p:cNvPr id="25" name="文本框 24">
                <a:extLst>
                  <a:ext uri="{FF2B5EF4-FFF2-40B4-BE49-F238E27FC236}">
                    <a16:creationId xmlns:a16="http://schemas.microsoft.com/office/drawing/2014/main" id="{55B4E597-B031-45A6-ACB9-D7B77E643D39}"/>
                  </a:ext>
                </a:extLst>
              </p:cNvPr>
              <p:cNvSpPr txBox="1"/>
              <p:nvPr/>
            </p:nvSpPr>
            <p:spPr>
              <a:xfrm>
                <a:off x="5444574" y="3527760"/>
                <a:ext cx="767080" cy="276999"/>
              </a:xfrm>
              <a:prstGeom prst="rect">
                <a:avLst/>
              </a:prstGeom>
              <a:noFill/>
            </p:spPr>
            <p:txBody>
              <a:bodyPr wrap="square" rtlCol="0">
                <a:spAutoFit/>
              </a:bodyPr>
              <a:lstStyle/>
              <a:p>
                <a:r>
                  <a:rPr lang="en-US" altLang="zh-CN" sz="1200" dirty="0">
                    <a:latin typeface="Times New Roman" panose="02020603050405020304" pitchFamily="18" charset="0"/>
                  </a:rPr>
                  <a:t>1040</a:t>
                </a:r>
                <a:endParaRPr lang="zh-CN" altLang="en-US" sz="1200" dirty="0">
                  <a:latin typeface="Times New Roman" panose="02020603050405020304" pitchFamily="18" charset="0"/>
                </a:endParaRPr>
              </a:p>
            </p:txBody>
          </p:sp>
          <p:sp>
            <p:nvSpPr>
              <p:cNvPr id="26" name="文本框 25">
                <a:extLst>
                  <a:ext uri="{FF2B5EF4-FFF2-40B4-BE49-F238E27FC236}">
                    <a16:creationId xmlns:a16="http://schemas.microsoft.com/office/drawing/2014/main" id="{DE839529-7C4B-4824-9309-DFEDB6F9A096}"/>
                  </a:ext>
                </a:extLst>
              </p:cNvPr>
              <p:cNvSpPr txBox="1"/>
              <p:nvPr/>
            </p:nvSpPr>
            <p:spPr>
              <a:xfrm>
                <a:off x="6861894" y="3799678"/>
                <a:ext cx="767080" cy="276999"/>
              </a:xfrm>
              <a:prstGeom prst="rect">
                <a:avLst/>
              </a:prstGeom>
              <a:noFill/>
            </p:spPr>
            <p:txBody>
              <a:bodyPr wrap="square" rtlCol="0">
                <a:spAutoFit/>
              </a:bodyPr>
              <a:lstStyle/>
              <a:p>
                <a:r>
                  <a:rPr lang="en-US" altLang="zh-CN" sz="1200" dirty="0">
                    <a:latin typeface="Times New Roman" panose="02020603050405020304" pitchFamily="18" charset="0"/>
                  </a:rPr>
                  <a:t>1300</a:t>
                </a:r>
                <a:endParaRPr lang="zh-CN" altLang="en-US" sz="1200" dirty="0">
                  <a:latin typeface="Times New Roman" panose="02020603050405020304" pitchFamily="18" charset="0"/>
                </a:endParaRPr>
              </a:p>
            </p:txBody>
          </p:sp>
          <p:sp>
            <p:nvSpPr>
              <p:cNvPr id="27" name="文本框 26">
                <a:extLst>
                  <a:ext uri="{FF2B5EF4-FFF2-40B4-BE49-F238E27FC236}">
                    <a16:creationId xmlns:a16="http://schemas.microsoft.com/office/drawing/2014/main" id="{DEBECE5A-CFEA-4D00-BB91-8CD724B9E832}"/>
                  </a:ext>
                </a:extLst>
              </p:cNvPr>
              <p:cNvSpPr txBox="1"/>
              <p:nvPr/>
            </p:nvSpPr>
            <p:spPr>
              <a:xfrm>
                <a:off x="7988641" y="3799677"/>
                <a:ext cx="767080" cy="276999"/>
              </a:xfrm>
              <a:prstGeom prst="rect">
                <a:avLst/>
              </a:prstGeom>
              <a:noFill/>
            </p:spPr>
            <p:txBody>
              <a:bodyPr wrap="square" rtlCol="0">
                <a:spAutoFit/>
              </a:bodyPr>
              <a:lstStyle/>
              <a:p>
                <a:r>
                  <a:rPr lang="en-US" altLang="zh-CN" sz="1200" dirty="0">
                    <a:latin typeface="Times New Roman" panose="02020603050405020304" pitchFamily="18" charset="0"/>
                  </a:rPr>
                  <a:t>2500</a:t>
                </a:r>
                <a:endParaRPr lang="zh-CN" altLang="en-US" sz="1200" dirty="0">
                  <a:latin typeface="Times New Roman" panose="02020603050405020304" pitchFamily="18" charset="0"/>
                </a:endParaRPr>
              </a:p>
            </p:txBody>
          </p:sp>
          <p:sp>
            <p:nvSpPr>
              <p:cNvPr id="28" name="文本框 27">
                <a:extLst>
                  <a:ext uri="{FF2B5EF4-FFF2-40B4-BE49-F238E27FC236}">
                    <a16:creationId xmlns:a16="http://schemas.microsoft.com/office/drawing/2014/main" id="{2CE1089F-06E8-470F-BBA8-BD0E63AC1D30}"/>
                  </a:ext>
                </a:extLst>
              </p:cNvPr>
              <p:cNvSpPr txBox="1"/>
              <p:nvPr/>
            </p:nvSpPr>
            <p:spPr>
              <a:xfrm>
                <a:off x="9285056" y="3799676"/>
                <a:ext cx="767080" cy="276999"/>
              </a:xfrm>
              <a:prstGeom prst="rect">
                <a:avLst/>
              </a:prstGeom>
              <a:noFill/>
            </p:spPr>
            <p:txBody>
              <a:bodyPr wrap="square" rtlCol="0">
                <a:spAutoFit/>
              </a:bodyPr>
              <a:lstStyle/>
              <a:p>
                <a:r>
                  <a:rPr lang="en-US" altLang="zh-CN" sz="1200" dirty="0">
                    <a:latin typeface="Times New Roman" panose="02020603050405020304" pitchFamily="18" charset="0"/>
                  </a:rPr>
                  <a:t>3700</a:t>
                </a:r>
                <a:endParaRPr lang="zh-CN" altLang="en-US" sz="1200" dirty="0">
                  <a:latin typeface="Times New Roman" panose="02020603050405020304" pitchFamily="18" charset="0"/>
                </a:endParaRPr>
              </a:p>
            </p:txBody>
          </p:sp>
          <p:sp>
            <p:nvSpPr>
              <p:cNvPr id="29" name="文本框 28">
                <a:extLst>
                  <a:ext uri="{FF2B5EF4-FFF2-40B4-BE49-F238E27FC236}">
                    <a16:creationId xmlns:a16="http://schemas.microsoft.com/office/drawing/2014/main" id="{52A8AB6C-86A8-4EA6-8AA6-4E71F6458978}"/>
                  </a:ext>
                </a:extLst>
              </p:cNvPr>
              <p:cNvSpPr txBox="1"/>
              <p:nvPr/>
            </p:nvSpPr>
            <p:spPr>
              <a:xfrm>
                <a:off x="5444574" y="1066686"/>
                <a:ext cx="767080" cy="276999"/>
              </a:xfrm>
              <a:prstGeom prst="rect">
                <a:avLst/>
              </a:prstGeom>
              <a:noFill/>
            </p:spPr>
            <p:txBody>
              <a:bodyPr wrap="square" rtlCol="0">
                <a:spAutoFit/>
              </a:bodyPr>
              <a:lstStyle/>
              <a:p>
                <a:r>
                  <a:rPr lang="en-US" altLang="zh-CN" sz="1200" dirty="0">
                    <a:latin typeface="Times New Roman" panose="02020603050405020304" pitchFamily="18" charset="0"/>
                  </a:rPr>
                  <a:t>1200</a:t>
                </a:r>
                <a:endParaRPr lang="zh-CN" altLang="en-US" sz="1200" dirty="0">
                  <a:latin typeface="Times New Roman" panose="02020603050405020304" pitchFamily="18" charset="0"/>
                </a:endParaRPr>
              </a:p>
            </p:txBody>
          </p:sp>
          <p:grpSp>
            <p:nvGrpSpPr>
              <p:cNvPr id="2" name="组合 1">
                <a:extLst>
                  <a:ext uri="{FF2B5EF4-FFF2-40B4-BE49-F238E27FC236}">
                    <a16:creationId xmlns:a16="http://schemas.microsoft.com/office/drawing/2014/main" id="{0F63B480-3D2E-4854-98E8-A98B5768A567}"/>
                  </a:ext>
                </a:extLst>
              </p:cNvPr>
              <p:cNvGrpSpPr/>
              <p:nvPr/>
            </p:nvGrpSpPr>
            <p:grpSpPr>
              <a:xfrm>
                <a:off x="5984944" y="210864"/>
                <a:ext cx="6134615" cy="3487189"/>
                <a:chOff x="5984944" y="210864"/>
                <a:chExt cx="6134615" cy="3487189"/>
              </a:xfrm>
            </p:grpSpPr>
            <p:pic>
              <p:nvPicPr>
                <p:cNvPr id="10" name="图片 9" descr="图示&#10;&#10;中度可信度描述已自动生成">
                  <a:extLst>
                    <a:ext uri="{FF2B5EF4-FFF2-40B4-BE49-F238E27FC236}">
                      <a16:creationId xmlns:a16="http://schemas.microsoft.com/office/drawing/2014/main" id="{813B8CA8-1990-4C0C-ABC1-7486DEE8BE43}"/>
                    </a:ext>
                  </a:extLst>
                </p:cNvPr>
                <p:cNvPicPr>
                  <a:picLocks noChangeAspect="1"/>
                </p:cNvPicPr>
                <p:nvPr/>
              </p:nvPicPr>
              <p:blipFill rotWithShape="1">
                <a:blip r:embed="rId5">
                  <a:extLst>
                    <a:ext uri="{28A0092B-C50C-407E-A947-70E740481C1C}">
                      <a14:useLocalDpi xmlns:a14="http://schemas.microsoft.com/office/drawing/2010/main" val="0"/>
                    </a:ext>
                  </a:extLst>
                </a:blip>
                <a:srcRect l="10440" b="29638"/>
                <a:stretch/>
              </p:blipFill>
              <p:spPr>
                <a:xfrm>
                  <a:off x="5984944" y="210864"/>
                  <a:ext cx="6134615" cy="3487189"/>
                </a:xfrm>
                <a:prstGeom prst="rect">
                  <a:avLst/>
                </a:prstGeom>
              </p:spPr>
            </p:pic>
            <p:sp>
              <p:nvSpPr>
                <p:cNvPr id="34" name="文本框 33">
                  <a:extLst>
                    <a:ext uri="{FF2B5EF4-FFF2-40B4-BE49-F238E27FC236}">
                      <a16:creationId xmlns:a16="http://schemas.microsoft.com/office/drawing/2014/main" id="{976D1F52-0A67-4904-9A2E-44DA9C9E56B7}"/>
                    </a:ext>
                  </a:extLst>
                </p:cNvPr>
                <p:cNvSpPr txBox="1"/>
                <p:nvPr/>
              </p:nvSpPr>
              <p:spPr>
                <a:xfrm>
                  <a:off x="6315110" y="1074612"/>
                  <a:ext cx="1362565"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Gully head</a:t>
                  </a:r>
                  <a:endParaRPr lang="zh-CN" altLang="en-US" dirty="0">
                    <a:latin typeface="Times New Roman" panose="02020603050405020304" pitchFamily="18" charset="0"/>
                    <a:cs typeface="Times New Roman" panose="02020603050405020304" pitchFamily="18" charset="0"/>
                  </a:endParaRPr>
                </a:p>
              </p:txBody>
            </p:sp>
          </p:grpSp>
        </p:grpSp>
      </p:grpSp>
      <p:cxnSp>
        <p:nvCxnSpPr>
          <p:cNvPr id="39" name="直接箭头连接符 38">
            <a:extLst>
              <a:ext uri="{FF2B5EF4-FFF2-40B4-BE49-F238E27FC236}">
                <a16:creationId xmlns:a16="http://schemas.microsoft.com/office/drawing/2014/main" id="{70F9B761-0322-4229-ACD3-03634300503A}"/>
              </a:ext>
            </a:extLst>
          </p:cNvPr>
          <p:cNvCxnSpPr>
            <a:cxnSpLocks/>
          </p:cNvCxnSpPr>
          <p:nvPr/>
        </p:nvCxnSpPr>
        <p:spPr>
          <a:xfrm flipV="1">
            <a:off x="2111348" y="3292755"/>
            <a:ext cx="3358295" cy="99598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05834352-606D-41A0-972D-5AB483E3D8EE}"/>
              </a:ext>
            </a:extLst>
          </p:cNvPr>
          <p:cNvSpPr txBox="1"/>
          <p:nvPr/>
        </p:nvSpPr>
        <p:spPr>
          <a:xfrm>
            <a:off x="5516426" y="5069635"/>
            <a:ext cx="6234182" cy="872034"/>
          </a:xfrm>
          <a:prstGeom prst="rect">
            <a:avLst/>
          </a:prstGeom>
          <a:noFill/>
        </p:spPr>
        <p:txBody>
          <a:bodyPr wrap="square" rtlCol="0">
            <a:spAutoFit/>
          </a:bodyPr>
          <a:lstStyle/>
          <a:p>
            <a:pPr marL="342900" indent="-342900">
              <a:lnSpc>
                <a:spcPct val="150000"/>
              </a:lnSpc>
              <a:buClr>
                <a:srgbClr val="00B0F0"/>
              </a:buClr>
              <a:buFont typeface="Arial" panose="020B0604020202020204" pitchFamily="34" charset="0"/>
              <a:buChar char="•"/>
            </a:pPr>
            <a:r>
              <a:rPr lang="en-US" altLang="zh-CN" dirty="0">
                <a:latin typeface="Arial" panose="020B0604020202020204" pitchFamily="34" charset="0"/>
                <a:cs typeface="Arial" panose="020B0604020202020204" pitchFamily="34" charset="0"/>
              </a:rPr>
              <a:t>Soil properties: SOC, Olsen-P, TN</a:t>
            </a:r>
          </a:p>
          <a:p>
            <a:pPr marL="342900" indent="-342900">
              <a:lnSpc>
                <a:spcPct val="150000"/>
              </a:lnSpc>
              <a:buClr>
                <a:srgbClr val="00B0F0"/>
              </a:buClr>
              <a:buFont typeface="Arial" panose="020B0604020202020204" pitchFamily="34" charset="0"/>
              <a:buChar char="•"/>
            </a:pPr>
            <a:r>
              <a:rPr lang="en-US" altLang="zh-CN" dirty="0">
                <a:latin typeface="Arial" panose="020B0604020202020204" pitchFamily="34" charset="0"/>
                <a:cs typeface="Arial" panose="020B0604020202020204" pitchFamily="34" charset="0"/>
              </a:rPr>
              <a:t>Microbial information: high-throughput sequencing data </a:t>
            </a:r>
          </a:p>
        </p:txBody>
      </p:sp>
      <p:sp>
        <p:nvSpPr>
          <p:cNvPr id="36" name="文本框 35">
            <a:extLst>
              <a:ext uri="{FF2B5EF4-FFF2-40B4-BE49-F238E27FC236}">
                <a16:creationId xmlns:a16="http://schemas.microsoft.com/office/drawing/2014/main" id="{3DA6A9E1-D31A-48D9-BE31-C73F349D396C}"/>
              </a:ext>
            </a:extLst>
          </p:cNvPr>
          <p:cNvSpPr txBox="1"/>
          <p:nvPr/>
        </p:nvSpPr>
        <p:spPr>
          <a:xfrm>
            <a:off x="11545821" y="6362393"/>
            <a:ext cx="409575" cy="276999"/>
          </a:xfrm>
          <a:prstGeom prst="rect">
            <a:avLst/>
          </a:prstGeom>
          <a:noFill/>
        </p:spPr>
        <p:txBody>
          <a:bodyPr wrap="square" rtlCol="0">
            <a:spAutoFit/>
          </a:bodyPr>
          <a:lstStyle/>
          <a:p>
            <a:r>
              <a:rPr lang="en-US" altLang="zh-CN" sz="1200" dirty="0"/>
              <a:t>2</a:t>
            </a:r>
            <a:endParaRPr lang="zh-CN" altLang="en-US" sz="1200" dirty="0"/>
          </a:p>
        </p:txBody>
      </p:sp>
      <p:sp>
        <p:nvSpPr>
          <p:cNvPr id="37" name="文本框 36">
            <a:extLst>
              <a:ext uri="{FF2B5EF4-FFF2-40B4-BE49-F238E27FC236}">
                <a16:creationId xmlns:a16="http://schemas.microsoft.com/office/drawing/2014/main" id="{7738002C-C0D7-4B3F-940B-3A69E413C14F}"/>
              </a:ext>
            </a:extLst>
          </p:cNvPr>
          <p:cNvSpPr txBox="1"/>
          <p:nvPr/>
        </p:nvSpPr>
        <p:spPr>
          <a:xfrm>
            <a:off x="10609005" y="20854"/>
            <a:ext cx="1582995" cy="369332"/>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GUO YIXIN</a:t>
            </a:r>
            <a:endParaRPr lang="zh-CN" altLang="en-US" dirty="0">
              <a:latin typeface="Arial" panose="020B0604020202020204" pitchFamily="34" charset="0"/>
              <a:cs typeface="Arial" panose="020B0604020202020204" pitchFamily="34" charset="0"/>
            </a:endParaRPr>
          </a:p>
        </p:txBody>
      </p:sp>
      <p:sp>
        <p:nvSpPr>
          <p:cNvPr id="7" name="椭圆 6">
            <a:extLst>
              <a:ext uri="{FF2B5EF4-FFF2-40B4-BE49-F238E27FC236}">
                <a16:creationId xmlns:a16="http://schemas.microsoft.com/office/drawing/2014/main" id="{BE206626-85C2-4597-9CDD-6FFC3AD1179D}"/>
              </a:ext>
            </a:extLst>
          </p:cNvPr>
          <p:cNvSpPr/>
          <p:nvPr/>
        </p:nvSpPr>
        <p:spPr>
          <a:xfrm>
            <a:off x="6510309" y="1954735"/>
            <a:ext cx="93072" cy="9855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a:extLst>
              <a:ext uri="{FF2B5EF4-FFF2-40B4-BE49-F238E27FC236}">
                <a16:creationId xmlns:a16="http://schemas.microsoft.com/office/drawing/2014/main" id="{DA9796D5-B3A6-4508-9481-E329CC72A547}"/>
              </a:ext>
            </a:extLst>
          </p:cNvPr>
          <p:cNvSpPr txBox="1"/>
          <p:nvPr/>
        </p:nvSpPr>
        <p:spPr>
          <a:xfrm>
            <a:off x="423285" y="162648"/>
            <a:ext cx="10063739" cy="492443"/>
          </a:xfrm>
          <a:prstGeom prst="rect">
            <a:avLst/>
          </a:prstGeom>
          <a:noFill/>
        </p:spPr>
        <p:txBody>
          <a:bodyPr wrap="square">
            <a:spAutoFit/>
          </a:bodyPr>
          <a:lstStyle/>
          <a:p>
            <a:r>
              <a:rPr lang="en-US" altLang="zh-CN" sz="2600" b="1" dirty="0">
                <a:latin typeface="Arial" panose="020B0604020202020204" pitchFamily="34" charset="0"/>
                <a:cs typeface="Arial" panose="020B0604020202020204" pitchFamily="34" charset="0"/>
              </a:rPr>
              <a:t>II. Data &amp; Methods —— Sampling and Data</a:t>
            </a:r>
          </a:p>
        </p:txBody>
      </p:sp>
    </p:spTree>
    <p:extLst>
      <p:ext uri="{BB962C8B-B14F-4D97-AF65-F5344CB8AC3E}">
        <p14:creationId xmlns:p14="http://schemas.microsoft.com/office/powerpoint/2010/main" val="1776333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6EB7BFB6-C1D7-4CEF-A523-F4B7DD564C0B}"/>
              </a:ext>
            </a:extLst>
          </p:cNvPr>
          <p:cNvSpPr txBox="1"/>
          <p:nvPr/>
        </p:nvSpPr>
        <p:spPr>
          <a:xfrm>
            <a:off x="654463" y="6019207"/>
            <a:ext cx="9832561" cy="496996"/>
          </a:xfrm>
          <a:prstGeom prst="rect">
            <a:avLst/>
          </a:prstGeom>
          <a:noFill/>
        </p:spPr>
        <p:txBody>
          <a:bodyPr wrap="square">
            <a:spAutoFit/>
          </a:bodyPr>
          <a:lstStyle/>
          <a:p>
            <a:pPr marL="342900" indent="-342900">
              <a:lnSpc>
                <a:spcPct val="150000"/>
              </a:lnSpc>
              <a:buClr>
                <a:srgbClr val="00B0F0"/>
              </a:buClr>
              <a:buFont typeface="Wingdings" panose="05000000000000000000" pitchFamily="2" charset="2"/>
              <a:buChar char="u"/>
            </a:pPr>
            <a:r>
              <a:rPr lang="en-US" altLang="zh-CN" sz="2000" dirty="0">
                <a:latin typeface="Arial" panose="020B0604020202020204" pitchFamily="34" charset="0"/>
                <a:cs typeface="Arial" panose="020B0604020202020204" pitchFamily="34" charset="0"/>
              </a:rPr>
              <a:t>What’s new: </a:t>
            </a:r>
            <a:r>
              <a:rPr lang="en-US" altLang="zh-CN" sz="2000" b="1" dirty="0">
                <a:latin typeface="Arial" panose="020B0604020202020204" pitchFamily="34" charset="0"/>
                <a:cs typeface="Arial" panose="020B0604020202020204" pitchFamily="34" charset="0"/>
              </a:rPr>
              <a:t>deep learning methods </a:t>
            </a:r>
            <a:r>
              <a:rPr lang="en-US" altLang="zh-CN" sz="2000" dirty="0">
                <a:latin typeface="Arial" panose="020B0604020202020204" pitchFamily="34" charset="0"/>
                <a:cs typeface="Arial" panose="020B0604020202020204" pitchFamily="34" charset="0"/>
              </a:rPr>
              <a:t>have not yet been widely used in this field</a:t>
            </a:r>
          </a:p>
        </p:txBody>
      </p:sp>
      <p:sp>
        <p:nvSpPr>
          <p:cNvPr id="11" name="文本框 10">
            <a:extLst>
              <a:ext uri="{FF2B5EF4-FFF2-40B4-BE49-F238E27FC236}">
                <a16:creationId xmlns:a16="http://schemas.microsoft.com/office/drawing/2014/main" id="{892B24DF-1671-4832-A0AD-E70CC4945C04}"/>
              </a:ext>
            </a:extLst>
          </p:cNvPr>
          <p:cNvSpPr txBox="1"/>
          <p:nvPr/>
        </p:nvSpPr>
        <p:spPr>
          <a:xfrm>
            <a:off x="11545821" y="6362393"/>
            <a:ext cx="409575" cy="276999"/>
          </a:xfrm>
          <a:prstGeom prst="rect">
            <a:avLst/>
          </a:prstGeom>
          <a:noFill/>
        </p:spPr>
        <p:txBody>
          <a:bodyPr wrap="square" rtlCol="0">
            <a:spAutoFit/>
          </a:bodyPr>
          <a:lstStyle/>
          <a:p>
            <a:r>
              <a:rPr lang="en-US" altLang="zh-CN" sz="1200" dirty="0"/>
              <a:t>3</a:t>
            </a:r>
            <a:endParaRPr lang="zh-CN" altLang="en-US" sz="1200" dirty="0"/>
          </a:p>
        </p:txBody>
      </p:sp>
      <p:sp>
        <p:nvSpPr>
          <p:cNvPr id="15" name="文本框 14">
            <a:extLst>
              <a:ext uri="{FF2B5EF4-FFF2-40B4-BE49-F238E27FC236}">
                <a16:creationId xmlns:a16="http://schemas.microsoft.com/office/drawing/2014/main" id="{45EED283-5361-49F9-A39E-2290E8AF3C9B}"/>
              </a:ext>
            </a:extLst>
          </p:cNvPr>
          <p:cNvSpPr txBox="1"/>
          <p:nvPr/>
        </p:nvSpPr>
        <p:spPr>
          <a:xfrm>
            <a:off x="10609005" y="20854"/>
            <a:ext cx="1582995" cy="369332"/>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GUO YIXIN</a:t>
            </a:r>
            <a:endParaRPr lang="zh-CN" altLang="en-US" dirty="0">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5FFD373A-82DA-40CE-A669-EC875C57D786}"/>
                  </a:ext>
                </a:extLst>
              </p14:cNvPr>
              <p14:cNvContentPartPr/>
              <p14:nvPr/>
            </p14:nvContentPartPr>
            <p14:xfrm>
              <a:off x="5863820" y="3400038"/>
              <a:ext cx="360" cy="360"/>
            </p14:xfrm>
          </p:contentPart>
        </mc:Choice>
        <mc:Fallback xmlns="">
          <p:pic>
            <p:nvPicPr>
              <p:cNvPr id="2" name="墨迹 1">
                <a:extLst>
                  <a:ext uri="{FF2B5EF4-FFF2-40B4-BE49-F238E27FC236}">
                    <a16:creationId xmlns:a16="http://schemas.microsoft.com/office/drawing/2014/main" id="{5FFD373A-82DA-40CE-A669-EC875C57D786}"/>
                  </a:ext>
                </a:extLst>
              </p:cNvPr>
              <p:cNvPicPr/>
              <p:nvPr/>
            </p:nvPicPr>
            <p:blipFill>
              <a:blip r:embed="rId4"/>
              <a:stretch>
                <a:fillRect/>
              </a:stretch>
            </p:blipFill>
            <p:spPr>
              <a:xfrm>
                <a:off x="5859500" y="339571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BF6D2EC3-F290-49B7-A446-C9C5479478CB}"/>
                  </a:ext>
                </a:extLst>
              </p14:cNvPr>
              <p14:cNvContentPartPr/>
              <p14:nvPr/>
            </p14:nvContentPartPr>
            <p14:xfrm>
              <a:off x="5957060" y="3903678"/>
              <a:ext cx="360" cy="360"/>
            </p14:xfrm>
          </p:contentPart>
        </mc:Choice>
        <mc:Fallback xmlns="">
          <p:pic>
            <p:nvPicPr>
              <p:cNvPr id="3" name="墨迹 2">
                <a:extLst>
                  <a:ext uri="{FF2B5EF4-FFF2-40B4-BE49-F238E27FC236}">
                    <a16:creationId xmlns:a16="http://schemas.microsoft.com/office/drawing/2014/main" id="{BF6D2EC3-F290-49B7-A446-C9C5479478CB}"/>
                  </a:ext>
                </a:extLst>
              </p:cNvPr>
              <p:cNvPicPr/>
              <p:nvPr/>
            </p:nvPicPr>
            <p:blipFill>
              <a:blip r:embed="rId4"/>
              <a:stretch>
                <a:fillRect/>
              </a:stretch>
            </p:blipFill>
            <p:spPr>
              <a:xfrm>
                <a:off x="5952740" y="3899358"/>
                <a:ext cx="9000" cy="9000"/>
              </a:xfrm>
              <a:prstGeom prst="rect">
                <a:avLst/>
              </a:prstGeom>
            </p:spPr>
          </p:pic>
        </mc:Fallback>
      </mc:AlternateContent>
      <p:grpSp>
        <p:nvGrpSpPr>
          <p:cNvPr id="7" name="组合 6">
            <a:extLst>
              <a:ext uri="{FF2B5EF4-FFF2-40B4-BE49-F238E27FC236}">
                <a16:creationId xmlns:a16="http://schemas.microsoft.com/office/drawing/2014/main" id="{738052C2-5E18-4CC7-B38A-25E90DE7166F}"/>
              </a:ext>
            </a:extLst>
          </p:cNvPr>
          <p:cNvGrpSpPr/>
          <p:nvPr/>
        </p:nvGrpSpPr>
        <p:grpSpPr>
          <a:xfrm>
            <a:off x="6455300" y="3711798"/>
            <a:ext cx="360" cy="360"/>
            <a:chOff x="6455300" y="3711798"/>
            <a:chExt cx="360" cy="360"/>
          </a:xfrm>
        </p:grpSpPr>
        <mc:AlternateContent xmlns:mc="http://schemas.openxmlformats.org/markup-compatibility/2006" xmlns:p14="http://schemas.microsoft.com/office/powerpoint/2010/main">
          <mc:Choice Requires="p14">
            <p:contentPart p14:bwMode="auto" r:id="rId6">
              <p14:nvContentPartPr>
                <p14:cNvPr id="4" name="墨迹 3">
                  <a:extLst>
                    <a:ext uri="{FF2B5EF4-FFF2-40B4-BE49-F238E27FC236}">
                      <a16:creationId xmlns:a16="http://schemas.microsoft.com/office/drawing/2014/main" id="{BFDD2840-8EE6-4271-B153-FB6AE2C1A8B2}"/>
                    </a:ext>
                  </a:extLst>
                </p14:cNvPr>
                <p14:cNvContentPartPr/>
                <p14:nvPr/>
              </p14:nvContentPartPr>
              <p14:xfrm>
                <a:off x="6455300" y="3711798"/>
                <a:ext cx="360" cy="360"/>
              </p14:xfrm>
            </p:contentPart>
          </mc:Choice>
          <mc:Fallback xmlns="">
            <p:pic>
              <p:nvPicPr>
                <p:cNvPr id="4" name="墨迹 3">
                  <a:extLst>
                    <a:ext uri="{FF2B5EF4-FFF2-40B4-BE49-F238E27FC236}">
                      <a16:creationId xmlns:a16="http://schemas.microsoft.com/office/drawing/2014/main" id="{BFDD2840-8EE6-4271-B153-FB6AE2C1A8B2}"/>
                    </a:ext>
                  </a:extLst>
                </p:cNvPr>
                <p:cNvPicPr/>
                <p:nvPr/>
              </p:nvPicPr>
              <p:blipFill>
                <a:blip r:embed="rId4"/>
                <a:stretch>
                  <a:fillRect/>
                </a:stretch>
              </p:blipFill>
              <p:spPr>
                <a:xfrm>
                  <a:off x="6450980" y="370747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墨迹 4">
                  <a:extLst>
                    <a:ext uri="{FF2B5EF4-FFF2-40B4-BE49-F238E27FC236}">
                      <a16:creationId xmlns:a16="http://schemas.microsoft.com/office/drawing/2014/main" id="{C716A467-F12F-4FB4-866C-22DAE0FE1730}"/>
                    </a:ext>
                  </a:extLst>
                </p14:cNvPr>
                <p14:cNvContentPartPr/>
                <p14:nvPr/>
              </p14:nvContentPartPr>
              <p14:xfrm>
                <a:off x="6455300" y="3711798"/>
                <a:ext cx="360" cy="360"/>
              </p14:xfrm>
            </p:contentPart>
          </mc:Choice>
          <mc:Fallback xmlns="">
            <p:pic>
              <p:nvPicPr>
                <p:cNvPr id="5" name="墨迹 4">
                  <a:extLst>
                    <a:ext uri="{FF2B5EF4-FFF2-40B4-BE49-F238E27FC236}">
                      <a16:creationId xmlns:a16="http://schemas.microsoft.com/office/drawing/2014/main" id="{C716A467-F12F-4FB4-866C-22DAE0FE1730}"/>
                    </a:ext>
                  </a:extLst>
                </p:cNvPr>
                <p:cNvPicPr/>
                <p:nvPr/>
              </p:nvPicPr>
              <p:blipFill>
                <a:blip r:embed="rId4"/>
                <a:stretch>
                  <a:fillRect/>
                </a:stretch>
              </p:blipFill>
              <p:spPr>
                <a:xfrm>
                  <a:off x="6450980" y="370747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墨迹 5">
                  <a:extLst>
                    <a:ext uri="{FF2B5EF4-FFF2-40B4-BE49-F238E27FC236}">
                      <a16:creationId xmlns:a16="http://schemas.microsoft.com/office/drawing/2014/main" id="{4E0B45E5-051E-4B42-AF2B-16DFC81CD6E0}"/>
                    </a:ext>
                  </a:extLst>
                </p14:cNvPr>
                <p14:cNvContentPartPr/>
                <p14:nvPr/>
              </p14:nvContentPartPr>
              <p14:xfrm>
                <a:off x="6455300" y="3711798"/>
                <a:ext cx="360" cy="360"/>
              </p14:xfrm>
            </p:contentPart>
          </mc:Choice>
          <mc:Fallback xmlns="">
            <p:pic>
              <p:nvPicPr>
                <p:cNvPr id="6" name="墨迹 5">
                  <a:extLst>
                    <a:ext uri="{FF2B5EF4-FFF2-40B4-BE49-F238E27FC236}">
                      <a16:creationId xmlns:a16="http://schemas.microsoft.com/office/drawing/2014/main" id="{4E0B45E5-051E-4B42-AF2B-16DFC81CD6E0}"/>
                    </a:ext>
                  </a:extLst>
                </p:cNvPr>
                <p:cNvPicPr/>
                <p:nvPr/>
              </p:nvPicPr>
              <p:blipFill>
                <a:blip r:embed="rId4"/>
                <a:stretch>
                  <a:fillRect/>
                </a:stretch>
              </p:blipFill>
              <p:spPr>
                <a:xfrm>
                  <a:off x="6450980" y="3707478"/>
                  <a:ext cx="9000" cy="9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3" name="墨迹 12">
                <a:extLst>
                  <a:ext uri="{FF2B5EF4-FFF2-40B4-BE49-F238E27FC236}">
                    <a16:creationId xmlns:a16="http://schemas.microsoft.com/office/drawing/2014/main" id="{3245EB0C-A240-46BA-9F9F-732568EDDFDD}"/>
                  </a:ext>
                </a:extLst>
              </p14:cNvPr>
              <p14:cNvContentPartPr/>
              <p14:nvPr/>
            </p14:nvContentPartPr>
            <p14:xfrm>
              <a:off x="3443900" y="6066558"/>
              <a:ext cx="360" cy="360"/>
            </p14:xfrm>
          </p:contentPart>
        </mc:Choice>
        <mc:Fallback xmlns="">
          <p:pic>
            <p:nvPicPr>
              <p:cNvPr id="13" name="墨迹 12">
                <a:extLst>
                  <a:ext uri="{FF2B5EF4-FFF2-40B4-BE49-F238E27FC236}">
                    <a16:creationId xmlns:a16="http://schemas.microsoft.com/office/drawing/2014/main" id="{3245EB0C-A240-46BA-9F9F-732568EDDFDD}"/>
                  </a:ext>
                </a:extLst>
              </p:cNvPr>
              <p:cNvPicPr/>
              <p:nvPr/>
            </p:nvPicPr>
            <p:blipFill>
              <a:blip r:embed="rId4"/>
              <a:stretch>
                <a:fillRect/>
              </a:stretch>
            </p:blipFill>
            <p:spPr>
              <a:xfrm>
                <a:off x="3439580" y="6062238"/>
                <a:ext cx="9000" cy="9000"/>
              </a:xfrm>
              <a:prstGeom prst="rect">
                <a:avLst/>
              </a:prstGeom>
            </p:spPr>
          </p:pic>
        </mc:Fallback>
      </mc:AlternateContent>
      <p:grpSp>
        <p:nvGrpSpPr>
          <p:cNvPr id="19" name="组合 18">
            <a:extLst>
              <a:ext uri="{FF2B5EF4-FFF2-40B4-BE49-F238E27FC236}">
                <a16:creationId xmlns:a16="http://schemas.microsoft.com/office/drawing/2014/main" id="{36D93F51-3AFD-4339-892A-9204943E31E1}"/>
              </a:ext>
            </a:extLst>
          </p:cNvPr>
          <p:cNvGrpSpPr/>
          <p:nvPr/>
        </p:nvGrpSpPr>
        <p:grpSpPr>
          <a:xfrm>
            <a:off x="3449300" y="6197958"/>
            <a:ext cx="360" cy="360"/>
            <a:chOff x="3449300" y="6197958"/>
            <a:chExt cx="360" cy="360"/>
          </a:xfrm>
        </p:grpSpPr>
        <mc:AlternateContent xmlns:mc="http://schemas.openxmlformats.org/markup-compatibility/2006" xmlns:p14="http://schemas.microsoft.com/office/powerpoint/2010/main">
          <mc:Choice Requires="p14">
            <p:contentPart p14:bwMode="auto" r:id="rId10">
              <p14:nvContentPartPr>
                <p14:cNvPr id="17" name="墨迹 16">
                  <a:extLst>
                    <a:ext uri="{FF2B5EF4-FFF2-40B4-BE49-F238E27FC236}">
                      <a16:creationId xmlns:a16="http://schemas.microsoft.com/office/drawing/2014/main" id="{9C25701B-DC2C-4D88-A295-8626629B9028}"/>
                    </a:ext>
                  </a:extLst>
                </p14:cNvPr>
                <p14:cNvContentPartPr/>
                <p14:nvPr/>
              </p14:nvContentPartPr>
              <p14:xfrm>
                <a:off x="3449300" y="6197958"/>
                <a:ext cx="360" cy="360"/>
              </p14:xfrm>
            </p:contentPart>
          </mc:Choice>
          <mc:Fallback xmlns="">
            <p:pic>
              <p:nvPicPr>
                <p:cNvPr id="17" name="墨迹 16">
                  <a:extLst>
                    <a:ext uri="{FF2B5EF4-FFF2-40B4-BE49-F238E27FC236}">
                      <a16:creationId xmlns:a16="http://schemas.microsoft.com/office/drawing/2014/main" id="{9C25701B-DC2C-4D88-A295-8626629B9028}"/>
                    </a:ext>
                  </a:extLst>
                </p:cNvPr>
                <p:cNvPicPr/>
                <p:nvPr/>
              </p:nvPicPr>
              <p:blipFill>
                <a:blip r:embed="rId4"/>
                <a:stretch>
                  <a:fillRect/>
                </a:stretch>
              </p:blipFill>
              <p:spPr>
                <a:xfrm>
                  <a:off x="3444980" y="619363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墨迹 17">
                  <a:extLst>
                    <a:ext uri="{FF2B5EF4-FFF2-40B4-BE49-F238E27FC236}">
                      <a16:creationId xmlns:a16="http://schemas.microsoft.com/office/drawing/2014/main" id="{597AFDDE-44BF-44B4-9387-44BF4580353E}"/>
                    </a:ext>
                  </a:extLst>
                </p14:cNvPr>
                <p14:cNvContentPartPr/>
                <p14:nvPr/>
              </p14:nvContentPartPr>
              <p14:xfrm>
                <a:off x="3449300" y="6197958"/>
                <a:ext cx="360" cy="360"/>
              </p14:xfrm>
            </p:contentPart>
          </mc:Choice>
          <mc:Fallback xmlns="">
            <p:pic>
              <p:nvPicPr>
                <p:cNvPr id="18" name="墨迹 17">
                  <a:extLst>
                    <a:ext uri="{FF2B5EF4-FFF2-40B4-BE49-F238E27FC236}">
                      <a16:creationId xmlns:a16="http://schemas.microsoft.com/office/drawing/2014/main" id="{597AFDDE-44BF-44B4-9387-44BF4580353E}"/>
                    </a:ext>
                  </a:extLst>
                </p:cNvPr>
                <p:cNvPicPr/>
                <p:nvPr/>
              </p:nvPicPr>
              <p:blipFill>
                <a:blip r:embed="rId4"/>
                <a:stretch>
                  <a:fillRect/>
                </a:stretch>
              </p:blipFill>
              <p:spPr>
                <a:xfrm>
                  <a:off x="3444980" y="6193638"/>
                  <a:ext cx="9000" cy="9000"/>
                </a:xfrm>
                <a:prstGeom prst="rect">
                  <a:avLst/>
                </a:prstGeom>
              </p:spPr>
            </p:pic>
          </mc:Fallback>
        </mc:AlternateContent>
      </p:grpSp>
      <p:sp>
        <p:nvSpPr>
          <p:cNvPr id="20" name="文本框 19">
            <a:extLst>
              <a:ext uri="{FF2B5EF4-FFF2-40B4-BE49-F238E27FC236}">
                <a16:creationId xmlns:a16="http://schemas.microsoft.com/office/drawing/2014/main" id="{6CBC086D-4699-492A-B821-366AFEFF714F}"/>
              </a:ext>
            </a:extLst>
          </p:cNvPr>
          <p:cNvSpPr txBox="1"/>
          <p:nvPr/>
        </p:nvSpPr>
        <p:spPr>
          <a:xfrm>
            <a:off x="423285" y="162648"/>
            <a:ext cx="10063739" cy="492443"/>
          </a:xfrm>
          <a:prstGeom prst="rect">
            <a:avLst/>
          </a:prstGeom>
          <a:noFill/>
        </p:spPr>
        <p:txBody>
          <a:bodyPr wrap="square">
            <a:spAutoFit/>
          </a:bodyPr>
          <a:lstStyle/>
          <a:p>
            <a:r>
              <a:rPr lang="en-US" altLang="zh-CN" sz="2600" b="1" dirty="0">
                <a:latin typeface="Arial" panose="020B0604020202020204" pitchFamily="34" charset="0"/>
                <a:cs typeface="Arial" panose="020B0604020202020204" pitchFamily="34" charset="0"/>
              </a:rPr>
              <a:t>II. Data &amp; Methods —— Methods</a:t>
            </a:r>
          </a:p>
        </p:txBody>
      </p:sp>
      <p:pic>
        <p:nvPicPr>
          <p:cNvPr id="12" name="图片 11">
            <a:extLst>
              <a:ext uri="{FF2B5EF4-FFF2-40B4-BE49-F238E27FC236}">
                <a16:creationId xmlns:a16="http://schemas.microsoft.com/office/drawing/2014/main" id="{AF6778F9-D3D8-4138-9356-27475ADA1523}"/>
              </a:ext>
            </a:extLst>
          </p:cNvPr>
          <p:cNvPicPr>
            <a:picLocks noChangeAspect="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7320" t="12773" r="11542" b="7640"/>
          <a:stretch/>
        </p:blipFill>
        <p:spPr>
          <a:xfrm>
            <a:off x="423285" y="686975"/>
            <a:ext cx="10803092" cy="5014347"/>
          </a:xfrm>
          <a:prstGeom prst="rect">
            <a:avLst/>
          </a:prstGeom>
        </p:spPr>
      </p:pic>
    </p:spTree>
    <p:extLst>
      <p:ext uri="{BB962C8B-B14F-4D97-AF65-F5344CB8AC3E}">
        <p14:creationId xmlns:p14="http://schemas.microsoft.com/office/powerpoint/2010/main" val="993445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46947" y="1401329"/>
            <a:ext cx="6751581" cy="1843518"/>
          </a:xfrm>
          <a:prstGeom prst="rect">
            <a:avLst/>
          </a:prstGeom>
          <a:noFill/>
        </p:spPr>
        <p:txBody>
          <a:bodyPr wrap="square">
            <a:spAutoFit/>
          </a:bodyPr>
          <a:lstStyle/>
          <a:p>
            <a:pPr marL="285750" indent="-285750">
              <a:lnSpc>
                <a:spcPct val="200000"/>
              </a:lnSpc>
              <a:buClr>
                <a:srgbClr val="00B0F0"/>
              </a:buClr>
              <a:buFont typeface="Wingdings" panose="05000000000000000000" pitchFamily="2" charset="2"/>
              <a:buChar char="u"/>
            </a:pPr>
            <a:r>
              <a:rPr lang="en-US" altLang="zh-CN" sz="2000" dirty="0">
                <a:latin typeface="Arial" panose="020B0604020202020204" pitchFamily="34" charset="0"/>
                <a:cs typeface="Arial" panose="020B0604020202020204" pitchFamily="34" charset="0"/>
                <a:sym typeface="+mn-ea"/>
              </a:rPr>
              <a:t> A, B, C: sampling repeats</a:t>
            </a:r>
          </a:p>
          <a:p>
            <a:pPr marL="285750" indent="-285750">
              <a:lnSpc>
                <a:spcPct val="200000"/>
              </a:lnSpc>
              <a:buClr>
                <a:srgbClr val="00B0F0"/>
              </a:buClr>
              <a:buFont typeface="Wingdings" panose="05000000000000000000" pitchFamily="2" charset="2"/>
              <a:buChar char="u"/>
            </a:pPr>
            <a:r>
              <a:rPr lang="en-US" altLang="zh-CN" sz="2000" dirty="0">
                <a:latin typeface="Arial" panose="020B0604020202020204" pitchFamily="34" charset="0"/>
                <a:cs typeface="Arial" panose="020B0604020202020204" pitchFamily="34" charset="0"/>
                <a:sym typeface="+mn-ea"/>
              </a:rPr>
              <a:t> Bray-Curtis dissimilarity: widely used in microbial data </a:t>
            </a:r>
          </a:p>
          <a:p>
            <a:pPr marL="285750" indent="-285750">
              <a:lnSpc>
                <a:spcPct val="200000"/>
              </a:lnSpc>
              <a:buClr>
                <a:srgbClr val="00B0F0"/>
              </a:buClr>
              <a:buFont typeface="Wingdings" panose="05000000000000000000" pitchFamily="2" charset="2"/>
              <a:buChar char="u"/>
            </a:pPr>
            <a:r>
              <a:rPr lang="en-US" altLang="zh-CN" sz="2000" dirty="0">
                <a:latin typeface="Arial" panose="020B0604020202020204" pitchFamily="34" charset="0"/>
                <a:cs typeface="Arial" panose="020B0604020202020204" pitchFamily="34" charset="0"/>
              </a:rPr>
              <a:t> What can we know from this figure</a:t>
            </a:r>
          </a:p>
        </p:txBody>
      </p:sp>
      <p:sp>
        <p:nvSpPr>
          <p:cNvPr id="6" name="文本框 5"/>
          <p:cNvSpPr txBox="1"/>
          <p:nvPr/>
        </p:nvSpPr>
        <p:spPr>
          <a:xfrm>
            <a:off x="11545821" y="6362393"/>
            <a:ext cx="409575" cy="276999"/>
          </a:xfrm>
          <a:prstGeom prst="rect">
            <a:avLst/>
          </a:prstGeom>
          <a:noFill/>
        </p:spPr>
        <p:txBody>
          <a:bodyPr wrap="square" rtlCol="0">
            <a:spAutoFit/>
          </a:bodyPr>
          <a:lstStyle/>
          <a:p>
            <a:r>
              <a:rPr lang="en-US" altLang="zh-CN" sz="1200" dirty="0"/>
              <a:t>4</a:t>
            </a:r>
            <a:endParaRPr lang="zh-CN" altLang="en-US" sz="1200" dirty="0"/>
          </a:p>
        </p:txBody>
      </p:sp>
      <p:sp>
        <p:nvSpPr>
          <p:cNvPr id="3" name="文本框 2"/>
          <p:cNvSpPr txBox="1"/>
          <p:nvPr/>
        </p:nvSpPr>
        <p:spPr>
          <a:xfrm>
            <a:off x="6849140" y="6452764"/>
            <a:ext cx="4106545" cy="338554"/>
          </a:xfrm>
          <a:prstGeom prst="rect">
            <a:avLst/>
          </a:prstGeom>
          <a:noFill/>
        </p:spPr>
        <p:txBody>
          <a:bodyPr wrap="square">
            <a:spAutoFit/>
          </a:bodyPr>
          <a:lstStyle/>
          <a:p>
            <a:pPr algn="ctr"/>
            <a:r>
              <a:rPr lang="en-US" altLang="zh-CN" sz="1600" dirty="0">
                <a:latin typeface="Arial" panose="020B0604020202020204" pitchFamily="34" charset="0"/>
                <a:cs typeface="Arial" panose="020B0604020202020204" pitchFamily="34" charset="0"/>
                <a:sym typeface="+mn-ea"/>
              </a:rPr>
              <a:t>UPGMA tree</a:t>
            </a:r>
            <a:r>
              <a:rPr lang="en-US" altLang="zh-CN" sz="1600" dirty="0">
                <a:latin typeface="Arial" panose="020B0604020202020204" pitchFamily="34" charset="0"/>
                <a:cs typeface="Arial" panose="020B0604020202020204" pitchFamily="34" charset="0"/>
              </a:rPr>
              <a:t> of soil bacterial communities</a:t>
            </a:r>
            <a:endParaRPr lang="zh-CN" altLang="en-US" sz="1600" dirty="0">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F6C0B39E-C9E6-4590-9ACB-18ECF24A31BC}"/>
              </a:ext>
            </a:extLst>
          </p:cNvPr>
          <p:cNvSpPr txBox="1"/>
          <p:nvPr/>
        </p:nvSpPr>
        <p:spPr>
          <a:xfrm>
            <a:off x="10264877" y="20854"/>
            <a:ext cx="1927124" cy="369332"/>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QIU HAOHONG</a:t>
            </a:r>
            <a:endParaRPr lang="zh-CN" altLang="en-US" dirty="0">
              <a:latin typeface="Arial" panose="020B0604020202020204" pitchFamily="34" charset="0"/>
              <a:cs typeface="Arial" panose="020B0604020202020204" pitchFamily="34" charset="0"/>
            </a:endParaRPr>
          </a:p>
        </p:txBody>
      </p:sp>
      <p:pic>
        <p:nvPicPr>
          <p:cNvPr id="9" name="图片 8">
            <a:extLst>
              <a:ext uri="{FF2B5EF4-FFF2-40B4-BE49-F238E27FC236}">
                <a16:creationId xmlns:a16="http://schemas.microsoft.com/office/drawing/2014/main" id="{1E0D1237-DB68-4AE7-AA93-ACD762FE6976}"/>
              </a:ext>
            </a:extLst>
          </p:cNvPr>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25000"/>
                    </a14:imgEffect>
                    <a14:imgEffect>
                      <a14:saturation sat="200000"/>
                    </a14:imgEffect>
                  </a14:imgLayer>
                </a14:imgProps>
              </a:ext>
            </a:extLst>
          </a:blip>
          <a:srcRect l="74301" t="40555" b="36187"/>
          <a:stretch/>
        </p:blipFill>
        <p:spPr>
          <a:xfrm>
            <a:off x="10307598" y="2517352"/>
            <a:ext cx="1412817" cy="2117007"/>
          </a:xfrm>
          <a:prstGeom prst="rect">
            <a:avLst/>
          </a:prstGeom>
        </p:spPr>
      </p:pic>
      <mc:AlternateContent xmlns:mc="http://schemas.openxmlformats.org/markup-compatibility/2006" xmlns:p14="http://schemas.microsoft.com/office/powerpoint/2010/main">
        <mc:Choice Requires="p14">
          <p:contentPart p14:bwMode="auto" r:id="rId5">
            <p14:nvContentPartPr>
              <p14:cNvPr id="28" name="墨迹 27">
                <a:extLst>
                  <a:ext uri="{FF2B5EF4-FFF2-40B4-BE49-F238E27FC236}">
                    <a16:creationId xmlns:a16="http://schemas.microsoft.com/office/drawing/2014/main" id="{713A29A6-442F-4612-BBDE-BC4771A32362}"/>
                  </a:ext>
                </a:extLst>
              </p14:cNvPr>
              <p14:cNvContentPartPr/>
              <p14:nvPr/>
            </p14:nvContentPartPr>
            <p14:xfrm>
              <a:off x="6849140" y="6789078"/>
              <a:ext cx="360" cy="360"/>
            </p14:xfrm>
          </p:contentPart>
        </mc:Choice>
        <mc:Fallback xmlns="">
          <p:pic>
            <p:nvPicPr>
              <p:cNvPr id="28" name="墨迹 27">
                <a:extLst>
                  <a:ext uri="{FF2B5EF4-FFF2-40B4-BE49-F238E27FC236}">
                    <a16:creationId xmlns:a16="http://schemas.microsoft.com/office/drawing/2014/main" id="{713A29A6-442F-4612-BBDE-BC4771A32362}"/>
                  </a:ext>
                </a:extLst>
              </p:cNvPr>
              <p:cNvPicPr/>
              <p:nvPr/>
            </p:nvPicPr>
            <p:blipFill>
              <a:blip r:embed="rId6"/>
              <a:stretch>
                <a:fillRect/>
              </a:stretch>
            </p:blipFill>
            <p:spPr>
              <a:xfrm>
                <a:off x="6844820" y="678475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5" name="墨迹 34">
                <a:extLst>
                  <a:ext uri="{FF2B5EF4-FFF2-40B4-BE49-F238E27FC236}">
                    <a16:creationId xmlns:a16="http://schemas.microsoft.com/office/drawing/2014/main" id="{9F845F0D-7DCA-42F1-9D9A-0364FEBB755A}"/>
                  </a:ext>
                </a:extLst>
              </p14:cNvPr>
              <p14:cNvContentPartPr/>
              <p14:nvPr/>
            </p14:nvContentPartPr>
            <p14:xfrm>
              <a:off x="10457780" y="4325238"/>
              <a:ext cx="360" cy="360"/>
            </p14:xfrm>
          </p:contentPart>
        </mc:Choice>
        <mc:Fallback xmlns="">
          <p:pic>
            <p:nvPicPr>
              <p:cNvPr id="35" name="墨迹 34">
                <a:extLst>
                  <a:ext uri="{FF2B5EF4-FFF2-40B4-BE49-F238E27FC236}">
                    <a16:creationId xmlns:a16="http://schemas.microsoft.com/office/drawing/2014/main" id="{9F845F0D-7DCA-42F1-9D9A-0364FEBB755A}"/>
                  </a:ext>
                </a:extLst>
              </p:cNvPr>
              <p:cNvPicPr/>
              <p:nvPr/>
            </p:nvPicPr>
            <p:blipFill>
              <a:blip r:embed="rId6"/>
              <a:stretch>
                <a:fillRect/>
              </a:stretch>
            </p:blipFill>
            <p:spPr>
              <a:xfrm>
                <a:off x="10453460" y="4320918"/>
                <a:ext cx="9000" cy="9000"/>
              </a:xfrm>
              <a:prstGeom prst="rect">
                <a:avLst/>
              </a:prstGeom>
            </p:spPr>
          </p:pic>
        </mc:Fallback>
      </mc:AlternateContent>
      <p:sp>
        <p:nvSpPr>
          <p:cNvPr id="44" name="文本框 43">
            <a:extLst>
              <a:ext uri="{FF2B5EF4-FFF2-40B4-BE49-F238E27FC236}">
                <a16:creationId xmlns:a16="http://schemas.microsoft.com/office/drawing/2014/main" id="{DC5E3D81-2DF1-41D0-9841-F27F20D7660C}"/>
              </a:ext>
            </a:extLst>
          </p:cNvPr>
          <p:cNvSpPr txBox="1"/>
          <p:nvPr/>
        </p:nvSpPr>
        <p:spPr>
          <a:xfrm>
            <a:off x="974243" y="3429000"/>
            <a:ext cx="5874897" cy="1703030"/>
          </a:xfrm>
          <a:prstGeom prst="rect">
            <a:avLst/>
          </a:prstGeom>
          <a:noFill/>
        </p:spPr>
        <p:txBody>
          <a:bodyPr wrap="square">
            <a:spAutoFit/>
          </a:bodyPr>
          <a:lstStyle/>
          <a:p>
            <a:pPr marL="342900" indent="-342900">
              <a:lnSpc>
                <a:spcPct val="150000"/>
              </a:lnSpc>
              <a:buClr>
                <a:srgbClr val="00B0F0"/>
              </a:buClr>
              <a:buFont typeface="Arial" panose="020B0604020202020204" pitchFamily="34" charset="0"/>
              <a:buChar char="•"/>
            </a:pPr>
            <a:r>
              <a:rPr lang="en-US" altLang="zh-CN" b="1" dirty="0">
                <a:latin typeface="Arial" panose="020B0604020202020204" pitchFamily="34" charset="0"/>
                <a:cs typeface="Arial" panose="020B0604020202020204" pitchFamily="34" charset="0"/>
              </a:rPr>
              <a:t>Color </a:t>
            </a:r>
            <a:r>
              <a:rPr lang="en-US" altLang="zh-CN" dirty="0">
                <a:latin typeface="Arial" panose="020B0604020202020204" pitchFamily="34" charset="0"/>
                <a:cs typeface="Arial" panose="020B0604020202020204" pitchFamily="34" charset="0"/>
              </a:rPr>
              <a:t>—— different sampling sites</a:t>
            </a:r>
          </a:p>
          <a:p>
            <a:pPr marL="342900" indent="-342900">
              <a:lnSpc>
                <a:spcPct val="150000"/>
              </a:lnSpc>
              <a:buClr>
                <a:srgbClr val="00B0F0"/>
              </a:buClr>
              <a:buFont typeface="Arial" panose="020B0604020202020204" pitchFamily="34" charset="0"/>
              <a:buChar char="•"/>
            </a:pPr>
            <a:r>
              <a:rPr lang="en-US" altLang="zh-CN" b="1" dirty="0">
                <a:latin typeface="Arial" panose="020B0604020202020204" pitchFamily="34" charset="0"/>
                <a:cs typeface="Arial" panose="020B0604020202020204" pitchFamily="34" charset="0"/>
              </a:rPr>
              <a:t>Distance</a:t>
            </a:r>
            <a:r>
              <a:rPr lang="en-US" altLang="zh-CN" dirty="0">
                <a:latin typeface="Arial" panose="020B0604020202020204" pitchFamily="34" charset="0"/>
                <a:cs typeface="Arial" panose="020B0604020202020204" pitchFamily="34" charset="0"/>
              </a:rPr>
              <a:t> —— measurement of similarity  </a:t>
            </a:r>
          </a:p>
          <a:p>
            <a:pPr marL="342900" indent="-342900">
              <a:lnSpc>
                <a:spcPct val="150000"/>
              </a:lnSpc>
              <a:buClr>
                <a:srgbClr val="00B0F0"/>
              </a:buClr>
              <a:buFont typeface="Arial" panose="020B0604020202020204" pitchFamily="34" charset="0"/>
              <a:buChar char="•"/>
            </a:pPr>
            <a:r>
              <a:rPr lang="en-US" altLang="zh-CN" b="1" dirty="0">
                <a:latin typeface="Arial" panose="020B0604020202020204" pitchFamily="34" charset="0"/>
                <a:cs typeface="Arial" panose="020B0604020202020204" pitchFamily="34" charset="0"/>
              </a:rPr>
              <a:t>Structure</a:t>
            </a:r>
            <a:r>
              <a:rPr lang="en-US" altLang="zh-CN" dirty="0">
                <a:latin typeface="Arial" panose="020B0604020202020204" pitchFamily="34" charset="0"/>
                <a:cs typeface="Arial" panose="020B0604020202020204" pitchFamily="34" charset="0"/>
              </a:rPr>
              <a:t> —— 1, 2, 3 indicate the reclassification result of the sampling sites </a:t>
            </a:r>
          </a:p>
        </p:txBody>
      </p:sp>
      <p:sp>
        <p:nvSpPr>
          <p:cNvPr id="25" name="文本框 24">
            <a:extLst>
              <a:ext uri="{FF2B5EF4-FFF2-40B4-BE49-F238E27FC236}">
                <a16:creationId xmlns:a16="http://schemas.microsoft.com/office/drawing/2014/main" id="{9BC378D0-145D-4D78-A689-C093B14B8653}"/>
              </a:ext>
            </a:extLst>
          </p:cNvPr>
          <p:cNvSpPr txBox="1"/>
          <p:nvPr/>
        </p:nvSpPr>
        <p:spPr>
          <a:xfrm>
            <a:off x="423285" y="162648"/>
            <a:ext cx="10063739" cy="492443"/>
          </a:xfrm>
          <a:prstGeom prst="rect">
            <a:avLst/>
          </a:prstGeom>
          <a:noFill/>
        </p:spPr>
        <p:txBody>
          <a:bodyPr wrap="square">
            <a:spAutoFit/>
          </a:bodyPr>
          <a:lstStyle/>
          <a:p>
            <a:r>
              <a:rPr lang="en-US" altLang="zh-CN" sz="2600" b="1" dirty="0">
                <a:latin typeface="Arial" panose="020B0604020202020204" pitchFamily="34" charset="0"/>
                <a:cs typeface="Arial" panose="020B0604020202020204" pitchFamily="34" charset="0"/>
              </a:rPr>
              <a:t>III. Results &amp; Interpretation —— β-Diversity: UPGMA tree</a:t>
            </a:r>
          </a:p>
        </p:txBody>
      </p:sp>
      <p:grpSp>
        <p:nvGrpSpPr>
          <p:cNvPr id="10" name="组合 9">
            <a:extLst>
              <a:ext uri="{FF2B5EF4-FFF2-40B4-BE49-F238E27FC236}">
                <a16:creationId xmlns:a16="http://schemas.microsoft.com/office/drawing/2014/main" id="{7BD23755-9AD2-490D-9067-7DE035EFD074}"/>
              </a:ext>
            </a:extLst>
          </p:cNvPr>
          <p:cNvGrpSpPr/>
          <p:nvPr/>
        </p:nvGrpSpPr>
        <p:grpSpPr>
          <a:xfrm>
            <a:off x="7403686" y="378446"/>
            <a:ext cx="2898461" cy="6184377"/>
            <a:chOff x="7403686" y="378446"/>
            <a:chExt cx="2898461" cy="6184377"/>
          </a:xfrm>
        </p:grpSpPr>
        <p:pic>
          <p:nvPicPr>
            <p:cNvPr id="5" name="图片 4">
              <a:extLst>
                <a:ext uri="{FF2B5EF4-FFF2-40B4-BE49-F238E27FC236}">
                  <a16:creationId xmlns:a16="http://schemas.microsoft.com/office/drawing/2014/main" id="{ADACBD99-1E38-4EA2-9709-C5AE93FFFDE4}"/>
                </a:ext>
              </a:extLst>
            </p:cNvPr>
            <p:cNvPicPr>
              <a:picLocks noChangeAspect="1"/>
            </p:cNvPicPr>
            <p:nvPr/>
          </p:nvPicPr>
          <p:blipFill rotWithShape="1">
            <a:blip r:embed="rId8">
              <a:clrChange>
                <a:clrFrom>
                  <a:srgbClr val="FFFFFF"/>
                </a:clrFrom>
                <a:clrTo>
                  <a:srgbClr val="FFFFFF">
                    <a:alpha val="0"/>
                  </a:srgbClr>
                </a:clrTo>
              </a:clrChange>
            </a:blip>
            <a:srcRect r="24518"/>
            <a:stretch/>
          </p:blipFill>
          <p:spPr>
            <a:xfrm>
              <a:off x="7403686" y="378446"/>
              <a:ext cx="2898461" cy="6184377"/>
            </a:xfrm>
            <a:prstGeom prst="rect">
              <a:avLst/>
            </a:prstGeom>
          </p:spPr>
        </p:pic>
        <p:sp>
          <p:nvSpPr>
            <p:cNvPr id="7" name="文本框 6">
              <a:extLst>
                <a:ext uri="{FF2B5EF4-FFF2-40B4-BE49-F238E27FC236}">
                  <a16:creationId xmlns:a16="http://schemas.microsoft.com/office/drawing/2014/main" id="{C5AE0870-AAEF-4C8F-8559-CD09573222BB}"/>
                </a:ext>
              </a:extLst>
            </p:cNvPr>
            <p:cNvSpPr txBox="1"/>
            <p:nvPr/>
          </p:nvSpPr>
          <p:spPr>
            <a:xfrm>
              <a:off x="7950352" y="1819348"/>
              <a:ext cx="213543" cy="369332"/>
            </a:xfrm>
            <a:prstGeom prst="rect">
              <a:avLst/>
            </a:prstGeom>
            <a:noFill/>
          </p:spPr>
          <p:txBody>
            <a:bodyPr wrap="square" rtlCol="0">
              <a:spAutoFit/>
            </a:bodyPr>
            <a:lstStyle/>
            <a:p>
              <a:r>
                <a:rPr lang="en-US" altLang="zh-CN" dirty="0"/>
                <a:t>1</a:t>
              </a:r>
              <a:endParaRPr lang="zh-CN" altLang="en-US" dirty="0"/>
            </a:p>
          </p:txBody>
        </p:sp>
        <p:sp>
          <p:nvSpPr>
            <p:cNvPr id="32" name="文本框 31">
              <a:extLst>
                <a:ext uri="{FF2B5EF4-FFF2-40B4-BE49-F238E27FC236}">
                  <a16:creationId xmlns:a16="http://schemas.microsoft.com/office/drawing/2014/main" id="{E96E6218-9C18-4A60-BF3C-398CE124CB24}"/>
                </a:ext>
              </a:extLst>
            </p:cNvPr>
            <p:cNvSpPr txBox="1"/>
            <p:nvPr/>
          </p:nvSpPr>
          <p:spPr>
            <a:xfrm>
              <a:off x="7950351" y="3509414"/>
              <a:ext cx="213543" cy="369332"/>
            </a:xfrm>
            <a:prstGeom prst="rect">
              <a:avLst/>
            </a:prstGeom>
            <a:noFill/>
          </p:spPr>
          <p:txBody>
            <a:bodyPr wrap="square" rtlCol="0">
              <a:spAutoFit/>
            </a:bodyPr>
            <a:lstStyle/>
            <a:p>
              <a:r>
                <a:rPr lang="en-US" altLang="zh-CN" dirty="0"/>
                <a:t>2</a:t>
              </a:r>
              <a:endParaRPr lang="zh-CN" altLang="en-US" dirty="0"/>
            </a:p>
          </p:txBody>
        </p:sp>
        <p:sp>
          <p:nvSpPr>
            <p:cNvPr id="33" name="文本框 32">
              <a:extLst>
                <a:ext uri="{FF2B5EF4-FFF2-40B4-BE49-F238E27FC236}">
                  <a16:creationId xmlns:a16="http://schemas.microsoft.com/office/drawing/2014/main" id="{0C98EDF1-7BEC-48B2-89FC-66214D1A9B29}"/>
                </a:ext>
              </a:extLst>
            </p:cNvPr>
            <p:cNvSpPr txBox="1"/>
            <p:nvPr/>
          </p:nvSpPr>
          <p:spPr>
            <a:xfrm>
              <a:off x="7950350" y="4989564"/>
              <a:ext cx="213543" cy="369332"/>
            </a:xfrm>
            <a:prstGeom prst="rect">
              <a:avLst/>
            </a:prstGeom>
            <a:noFill/>
          </p:spPr>
          <p:txBody>
            <a:bodyPr wrap="square" rtlCol="0">
              <a:spAutoFit/>
            </a:bodyPr>
            <a:lstStyle/>
            <a:p>
              <a:r>
                <a:rPr lang="en-US" altLang="zh-CN" dirty="0"/>
                <a:t>3</a:t>
              </a:r>
              <a:endParaRPr lang="zh-CN" altLang="en-US" dirty="0"/>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ABF7EAF-9B96-4E28-B4A7-E67B3DB71C58}"/>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saturation sat="200000"/>
                    </a14:imgEffect>
                  </a14:imgLayer>
                </a14:imgProps>
              </a:ext>
            </a:extLst>
          </a:blip>
          <a:srcRect l="79199" t="42856" r="7850" b="41463"/>
          <a:stretch/>
        </p:blipFill>
        <p:spPr>
          <a:xfrm>
            <a:off x="5781005" y="2731316"/>
            <a:ext cx="1610455" cy="1303157"/>
          </a:xfrm>
          <a:prstGeom prst="rect">
            <a:avLst/>
          </a:prstGeom>
        </p:spPr>
      </p:pic>
      <p:sp>
        <p:nvSpPr>
          <p:cNvPr id="17" name="文本框 16">
            <a:extLst>
              <a:ext uri="{FF2B5EF4-FFF2-40B4-BE49-F238E27FC236}">
                <a16:creationId xmlns:a16="http://schemas.microsoft.com/office/drawing/2014/main" id="{1147B82B-23A9-41F8-B55A-FC33AB890417}"/>
              </a:ext>
            </a:extLst>
          </p:cNvPr>
          <p:cNvSpPr txBox="1"/>
          <p:nvPr/>
        </p:nvSpPr>
        <p:spPr>
          <a:xfrm>
            <a:off x="1225390" y="6457746"/>
            <a:ext cx="4106545" cy="338554"/>
          </a:xfrm>
          <a:prstGeom prst="rect">
            <a:avLst/>
          </a:prstGeom>
          <a:noFill/>
        </p:spPr>
        <p:txBody>
          <a:bodyPr wrap="square">
            <a:spAutoFit/>
          </a:bodyPr>
          <a:lstStyle/>
          <a:p>
            <a:pPr algn="ctr"/>
            <a:r>
              <a:rPr lang="en-US" altLang="zh-CN" sz="1600" dirty="0" err="1">
                <a:latin typeface="Arial" panose="020B0604020202020204" pitchFamily="34" charset="0"/>
                <a:cs typeface="Arial" panose="020B0604020202020204" pitchFamily="34" charset="0"/>
                <a:sym typeface="+mn-ea"/>
              </a:rPr>
              <a:t>PCoA</a:t>
            </a:r>
            <a:r>
              <a:rPr lang="en-US" altLang="zh-CN" sz="1600" dirty="0">
                <a:latin typeface="Arial" panose="020B0604020202020204" pitchFamily="34" charset="0"/>
                <a:cs typeface="Arial" panose="020B0604020202020204" pitchFamily="34" charset="0"/>
                <a:sym typeface="+mn-ea"/>
              </a:rPr>
              <a:t> </a:t>
            </a:r>
            <a:r>
              <a:rPr lang="en-US" altLang="zh-CN" sz="1600" dirty="0">
                <a:latin typeface="Arial" panose="020B0604020202020204" pitchFamily="34" charset="0"/>
                <a:cs typeface="Arial" panose="020B0604020202020204" pitchFamily="34" charset="0"/>
              </a:rPr>
              <a:t>of soil bacterial communities</a:t>
            </a:r>
            <a:endParaRPr lang="zh-CN" altLang="en-US" sz="1600" dirty="0">
              <a:latin typeface="Arial" panose="020B0604020202020204" pitchFamily="34" charset="0"/>
              <a:cs typeface="Arial" panose="020B0604020202020204" pitchFamily="34" charset="0"/>
            </a:endParaRPr>
          </a:p>
        </p:txBody>
      </p:sp>
      <p:sp>
        <p:nvSpPr>
          <p:cNvPr id="19" name="文本框 18">
            <a:extLst>
              <a:ext uri="{FF2B5EF4-FFF2-40B4-BE49-F238E27FC236}">
                <a16:creationId xmlns:a16="http://schemas.microsoft.com/office/drawing/2014/main" id="{D2CCDAA1-45BD-47F6-8640-CD4EF815A427}"/>
              </a:ext>
            </a:extLst>
          </p:cNvPr>
          <p:cNvSpPr txBox="1"/>
          <p:nvPr/>
        </p:nvSpPr>
        <p:spPr>
          <a:xfrm>
            <a:off x="10264877" y="20854"/>
            <a:ext cx="1927124" cy="369332"/>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QIU HAOHONG</a:t>
            </a:r>
            <a:endParaRPr lang="zh-CN" altLang="en-US" dirty="0">
              <a:latin typeface="Arial" panose="020B0604020202020204" pitchFamily="34" charset="0"/>
              <a:cs typeface="Arial" panose="020B0604020202020204" pitchFamily="34" charset="0"/>
            </a:endParaRPr>
          </a:p>
        </p:txBody>
      </p:sp>
      <p:sp>
        <p:nvSpPr>
          <p:cNvPr id="22" name="文本框 21">
            <a:extLst>
              <a:ext uri="{FF2B5EF4-FFF2-40B4-BE49-F238E27FC236}">
                <a16:creationId xmlns:a16="http://schemas.microsoft.com/office/drawing/2014/main" id="{7FAA40E2-C06A-4788-A400-4906EB7736D7}"/>
              </a:ext>
            </a:extLst>
          </p:cNvPr>
          <p:cNvSpPr txBox="1"/>
          <p:nvPr/>
        </p:nvSpPr>
        <p:spPr>
          <a:xfrm>
            <a:off x="7404630" y="1531528"/>
            <a:ext cx="4578262" cy="3103414"/>
          </a:xfrm>
          <a:prstGeom prst="rect">
            <a:avLst/>
          </a:prstGeom>
          <a:noFill/>
        </p:spPr>
        <p:txBody>
          <a:bodyPr wrap="square">
            <a:spAutoFit/>
          </a:bodyPr>
          <a:lstStyle/>
          <a:p>
            <a:pPr marL="285750" indent="-285750">
              <a:lnSpc>
                <a:spcPct val="200000"/>
              </a:lnSpc>
              <a:spcAft>
                <a:spcPts val="600"/>
              </a:spcAft>
              <a:buClr>
                <a:srgbClr val="00B0F0"/>
              </a:buClr>
              <a:buFont typeface="Wingdings" panose="05000000000000000000" pitchFamily="2" charset="2"/>
              <a:buChar char="u"/>
            </a:pPr>
            <a:r>
              <a:rPr lang="en-US" altLang="zh-CN" dirty="0">
                <a:latin typeface="Arial" panose="020B0604020202020204" pitchFamily="34" charset="0"/>
                <a:cs typeface="Arial" panose="020B0604020202020204" pitchFamily="34" charset="0"/>
              </a:rPr>
              <a:t> Between-sample diversity</a:t>
            </a:r>
          </a:p>
          <a:p>
            <a:pPr marL="285750" indent="-285750">
              <a:lnSpc>
                <a:spcPct val="200000"/>
              </a:lnSpc>
              <a:buClr>
                <a:srgbClr val="00B0F0"/>
              </a:buClr>
              <a:buFont typeface="Wingdings" panose="05000000000000000000" pitchFamily="2" charset="2"/>
              <a:buChar char="u"/>
            </a:pPr>
            <a:r>
              <a:rPr lang="en-US" altLang="zh-CN" dirty="0">
                <a:latin typeface="Arial" panose="020B0604020202020204" pitchFamily="34" charset="0"/>
                <a:cs typeface="Arial" panose="020B0604020202020204" pitchFamily="34" charset="0"/>
                <a:sym typeface="+mn-ea"/>
              </a:rPr>
              <a:t> </a:t>
            </a:r>
            <a:r>
              <a:rPr lang="en-US" altLang="zh-CN" b="1" dirty="0">
                <a:latin typeface="Arial" panose="020B0604020202020204" pitchFamily="34" charset="0"/>
                <a:cs typeface="Arial" panose="020B0604020202020204" pitchFamily="34" charset="0"/>
                <a:sym typeface="+mn-ea"/>
              </a:rPr>
              <a:t>Similarity</a:t>
            </a:r>
            <a:r>
              <a:rPr lang="en-US" altLang="zh-CN" dirty="0">
                <a:latin typeface="Arial" panose="020B0604020202020204" pitchFamily="34" charset="0"/>
                <a:cs typeface="Arial" panose="020B0604020202020204" pitchFamily="34" charset="0"/>
                <a:sym typeface="+mn-ea"/>
              </a:rPr>
              <a:t> with UPGMA tree:</a:t>
            </a:r>
          </a:p>
          <a:p>
            <a:pPr marL="342900" indent="365760">
              <a:lnSpc>
                <a:spcPct val="150000"/>
              </a:lnSpc>
              <a:buClr>
                <a:srgbClr val="00B0F0"/>
              </a:buClr>
              <a:buFont typeface="Arial" panose="020B0604020202020204" pitchFamily="34" charset="0"/>
              <a:buChar char="•"/>
            </a:pPr>
            <a:r>
              <a:rPr lang="en-US" altLang="zh-CN" dirty="0">
                <a:latin typeface="Arial" panose="020B0604020202020204" pitchFamily="34" charset="0"/>
                <a:cs typeface="Arial" panose="020B0604020202020204" pitchFamily="34" charset="0"/>
                <a:sym typeface="+mn-ea"/>
              </a:rPr>
              <a:t>Rationale: Bray-Curtis dissimilarity</a:t>
            </a:r>
            <a:endParaRPr lang="en-US" altLang="zh-CN" dirty="0">
              <a:latin typeface="Arial" panose="020B0604020202020204" pitchFamily="34" charset="0"/>
              <a:cs typeface="Arial" panose="020B0604020202020204" pitchFamily="34" charset="0"/>
            </a:endParaRPr>
          </a:p>
          <a:p>
            <a:pPr marL="285750" indent="-285750">
              <a:lnSpc>
                <a:spcPct val="200000"/>
              </a:lnSpc>
              <a:spcBef>
                <a:spcPts val="600"/>
              </a:spcBef>
              <a:buClr>
                <a:srgbClr val="00B0F0"/>
              </a:buClr>
              <a:buFont typeface="Wingdings" panose="05000000000000000000" pitchFamily="2" charset="2"/>
              <a:buChar char="u"/>
            </a:pPr>
            <a:r>
              <a:rPr lang="en-US" altLang="zh-CN"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Differences</a:t>
            </a:r>
            <a:r>
              <a:rPr lang="en-US" altLang="zh-CN" dirty="0">
                <a:latin typeface="Arial" panose="020B0604020202020204" pitchFamily="34" charset="0"/>
                <a:cs typeface="Arial" panose="020B0604020202020204" pitchFamily="34" charset="0"/>
              </a:rPr>
              <a:t>:</a:t>
            </a:r>
          </a:p>
          <a:p>
            <a:pPr marL="342900" indent="365760">
              <a:lnSpc>
                <a:spcPct val="150000"/>
              </a:lnSpc>
              <a:buClr>
                <a:srgbClr val="00B0F0"/>
              </a:buClr>
              <a:buFont typeface="Arial" panose="020B0604020202020204" pitchFamily="34" charset="0"/>
              <a:buChar char="•"/>
            </a:pPr>
            <a:r>
              <a:rPr lang="en-US" altLang="zh-CN" dirty="0">
                <a:latin typeface="Arial" panose="020B0604020202020204" pitchFamily="34" charset="0"/>
                <a:cs typeface="Arial" panose="020B0604020202020204" pitchFamily="34" charset="0"/>
              </a:rPr>
              <a:t>Dimension reduction method </a:t>
            </a:r>
          </a:p>
          <a:p>
            <a:pPr marL="342900" indent="365760">
              <a:lnSpc>
                <a:spcPct val="150000"/>
              </a:lnSpc>
              <a:buClr>
                <a:srgbClr val="00B0F0"/>
              </a:buClr>
              <a:buFont typeface="Arial" panose="020B0604020202020204" pitchFamily="34" charset="0"/>
              <a:buChar char="•"/>
            </a:pPr>
            <a:r>
              <a:rPr lang="en-US" altLang="zh-CN" dirty="0">
                <a:latin typeface="Arial" panose="020B0604020202020204" pitchFamily="34" charset="0"/>
                <a:cs typeface="Arial" panose="020B0604020202020204" pitchFamily="34" charset="0"/>
              </a:rPr>
              <a:t>Better understanding</a:t>
            </a:r>
          </a:p>
        </p:txBody>
      </p:sp>
      <p:sp>
        <p:nvSpPr>
          <p:cNvPr id="25" name="文本框 24">
            <a:extLst>
              <a:ext uri="{FF2B5EF4-FFF2-40B4-BE49-F238E27FC236}">
                <a16:creationId xmlns:a16="http://schemas.microsoft.com/office/drawing/2014/main" id="{09C1DC04-092B-41F2-839D-792C81ED837B}"/>
              </a:ext>
            </a:extLst>
          </p:cNvPr>
          <p:cNvSpPr txBox="1"/>
          <p:nvPr/>
        </p:nvSpPr>
        <p:spPr>
          <a:xfrm>
            <a:off x="11545821" y="6362393"/>
            <a:ext cx="409575" cy="276999"/>
          </a:xfrm>
          <a:prstGeom prst="rect">
            <a:avLst/>
          </a:prstGeom>
          <a:noFill/>
        </p:spPr>
        <p:txBody>
          <a:bodyPr wrap="square" rtlCol="0">
            <a:spAutoFit/>
          </a:bodyPr>
          <a:lstStyle/>
          <a:p>
            <a:r>
              <a:rPr lang="en-US" altLang="zh-CN" sz="1200" dirty="0"/>
              <a:t>5</a:t>
            </a:r>
            <a:endParaRPr lang="zh-CN" altLang="en-US" sz="1200" dirty="0"/>
          </a:p>
        </p:txBody>
      </p:sp>
      <p:pic>
        <p:nvPicPr>
          <p:cNvPr id="11" name="内容占位符 8">
            <a:extLst>
              <a:ext uri="{FF2B5EF4-FFF2-40B4-BE49-F238E27FC236}">
                <a16:creationId xmlns:a16="http://schemas.microsoft.com/office/drawing/2014/main" id="{7E78AD5C-3540-4C32-8E7F-360AB995A1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1606" y="152400"/>
            <a:ext cx="10101900" cy="6734600"/>
          </a:xfrm>
        </p:spPr>
      </p:pic>
      <p:pic>
        <p:nvPicPr>
          <p:cNvPr id="10" name="图片 9">
            <a:extLst>
              <a:ext uri="{FF2B5EF4-FFF2-40B4-BE49-F238E27FC236}">
                <a16:creationId xmlns:a16="http://schemas.microsoft.com/office/drawing/2014/main" id="{B7EBB56B-A00C-44DB-A8E9-BD3A1F235933}"/>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saturation sat="200000"/>
                    </a14:imgEffect>
                  </a14:imgLayer>
                </a14:imgProps>
              </a:ext>
            </a:extLst>
          </a:blip>
          <a:srcRect l="17493" t="12808" r="23626" b="3609"/>
          <a:stretch/>
        </p:blipFill>
        <p:spPr>
          <a:xfrm>
            <a:off x="101625" y="826865"/>
            <a:ext cx="5722072" cy="5428329"/>
          </a:xfrm>
          <a:prstGeom prst="rect">
            <a:avLst/>
          </a:prstGeom>
        </p:spPr>
      </p:pic>
      <p:sp>
        <p:nvSpPr>
          <p:cNvPr id="3" name="椭圆 2">
            <a:extLst>
              <a:ext uri="{FF2B5EF4-FFF2-40B4-BE49-F238E27FC236}">
                <a16:creationId xmlns:a16="http://schemas.microsoft.com/office/drawing/2014/main" id="{75B795D9-42E2-4AEC-AE30-273302CFED87}"/>
              </a:ext>
            </a:extLst>
          </p:cNvPr>
          <p:cNvSpPr/>
          <p:nvPr/>
        </p:nvSpPr>
        <p:spPr>
          <a:xfrm>
            <a:off x="3482386" y="2135425"/>
            <a:ext cx="1795947" cy="20587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503F54C1-159A-4FD6-986C-4F44F2843F30}"/>
              </a:ext>
            </a:extLst>
          </p:cNvPr>
          <p:cNvSpPr/>
          <p:nvPr/>
        </p:nvSpPr>
        <p:spPr>
          <a:xfrm rot="20400000">
            <a:off x="2579444" y="1869400"/>
            <a:ext cx="874208" cy="30269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F06971F-1259-40A3-8FEA-0B2B9209BC01}"/>
              </a:ext>
            </a:extLst>
          </p:cNvPr>
          <p:cNvSpPr/>
          <p:nvPr/>
        </p:nvSpPr>
        <p:spPr>
          <a:xfrm>
            <a:off x="1582405" y="2458477"/>
            <a:ext cx="826793" cy="13141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D3AF7C9F-3713-4695-B846-2F08F604D40C}"/>
              </a:ext>
            </a:extLst>
          </p:cNvPr>
          <p:cNvSpPr txBox="1"/>
          <p:nvPr/>
        </p:nvSpPr>
        <p:spPr>
          <a:xfrm>
            <a:off x="423285" y="162648"/>
            <a:ext cx="10063739" cy="492443"/>
          </a:xfrm>
          <a:prstGeom prst="rect">
            <a:avLst/>
          </a:prstGeom>
          <a:noFill/>
        </p:spPr>
        <p:txBody>
          <a:bodyPr wrap="square">
            <a:spAutoFit/>
          </a:bodyPr>
          <a:lstStyle/>
          <a:p>
            <a:r>
              <a:rPr lang="en-US" altLang="zh-CN" sz="2600" b="1" dirty="0">
                <a:latin typeface="Arial" panose="020B0604020202020204" pitchFamily="34" charset="0"/>
                <a:cs typeface="Arial" panose="020B0604020202020204" pitchFamily="34" charset="0"/>
              </a:rPr>
              <a:t>III. Results &amp; Interpretation —— β-Diversity: PCoA</a:t>
            </a:r>
          </a:p>
        </p:txBody>
      </p:sp>
    </p:spTree>
    <p:extLst>
      <p:ext uri="{BB962C8B-B14F-4D97-AF65-F5344CB8AC3E}">
        <p14:creationId xmlns:p14="http://schemas.microsoft.com/office/powerpoint/2010/main" val="392406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51CB236-D1AE-4864-8525-D383A4707FCB}"/>
              </a:ext>
            </a:extLst>
          </p:cNvPr>
          <p:cNvSpPr txBox="1"/>
          <p:nvPr/>
        </p:nvSpPr>
        <p:spPr>
          <a:xfrm>
            <a:off x="480719" y="4936842"/>
            <a:ext cx="5615281" cy="1364476"/>
          </a:xfrm>
          <a:prstGeom prst="rect">
            <a:avLst/>
          </a:prstGeom>
          <a:noFill/>
        </p:spPr>
        <p:txBody>
          <a:bodyPr wrap="square">
            <a:spAutoFit/>
          </a:bodyPr>
          <a:lstStyle/>
          <a:p>
            <a:pPr marL="342900" indent="-342900">
              <a:lnSpc>
                <a:spcPct val="150000"/>
              </a:lnSpc>
              <a:buClr>
                <a:srgbClr val="00B0F0"/>
              </a:buClr>
              <a:buFont typeface="Wingdings" panose="05000000000000000000" pitchFamily="2" charset="2"/>
              <a:buChar char="u"/>
            </a:pPr>
            <a:r>
              <a:rPr lang="en-US" altLang="zh-CN" b="1" dirty="0">
                <a:latin typeface="Arial" panose="020B0604020202020204" pitchFamily="34" charset="0"/>
                <a:cs typeface="Arial" panose="020B0604020202020204" pitchFamily="34" charset="0"/>
              </a:rPr>
              <a:t>Dominant bacteria: </a:t>
            </a:r>
            <a:r>
              <a:rPr lang="en-US" altLang="zh-CN" dirty="0">
                <a:latin typeface="Arial" panose="020B0604020202020204" pitchFamily="34" charset="0"/>
                <a:cs typeface="Arial" panose="020B0604020202020204" pitchFamily="34" charset="0"/>
              </a:rPr>
              <a:t>Proteobacteria, unidentified_ Bacteria, Cyanobacteria</a:t>
            </a:r>
          </a:p>
          <a:p>
            <a:pPr marL="342900" indent="-342900">
              <a:lnSpc>
                <a:spcPct val="150000"/>
              </a:lnSpc>
              <a:spcBef>
                <a:spcPts val="600"/>
              </a:spcBef>
              <a:buClr>
                <a:srgbClr val="00B0F0"/>
              </a:buClr>
              <a:buFont typeface="Wingdings" panose="05000000000000000000" pitchFamily="2" charset="2"/>
              <a:buChar char="u"/>
            </a:pPr>
            <a:r>
              <a:rPr lang="en-US" altLang="zh-CN" b="1" dirty="0">
                <a:latin typeface="Arial" panose="020B0604020202020204" pitchFamily="34" charset="0"/>
                <a:cs typeface="Arial" panose="020B0604020202020204" pitchFamily="34" charset="0"/>
              </a:rPr>
              <a:t>Proportion: </a:t>
            </a:r>
            <a:r>
              <a:rPr lang="en-US" altLang="zh-CN" dirty="0">
                <a:latin typeface="Arial" panose="020B0604020202020204" pitchFamily="34" charset="0"/>
                <a:cs typeface="Arial" panose="020B0604020202020204" pitchFamily="34" charset="0"/>
              </a:rPr>
              <a:t>more than </a:t>
            </a:r>
            <a:r>
              <a:rPr lang="en-US" altLang="zh-CN" dirty="0">
                <a:solidFill>
                  <a:srgbClr val="00B0F0"/>
                </a:solidFill>
                <a:latin typeface="Arial" panose="020B0604020202020204" pitchFamily="34" charset="0"/>
                <a:cs typeface="Arial" panose="020B0604020202020204" pitchFamily="34" charset="0"/>
              </a:rPr>
              <a:t>60%</a:t>
            </a:r>
            <a:endParaRPr lang="zh-CN" altLang="en-US" dirty="0">
              <a:solidFill>
                <a:srgbClr val="00B0F0"/>
              </a:solidFill>
              <a:latin typeface="Arial" panose="020B0604020202020204" pitchFamily="34" charset="0"/>
              <a:cs typeface="Arial" panose="020B0604020202020204" pitchFamily="34" charset="0"/>
            </a:endParaRPr>
          </a:p>
        </p:txBody>
      </p:sp>
      <p:sp>
        <p:nvSpPr>
          <p:cNvPr id="18" name="文本框 17">
            <a:extLst>
              <a:ext uri="{FF2B5EF4-FFF2-40B4-BE49-F238E27FC236}">
                <a16:creationId xmlns:a16="http://schemas.microsoft.com/office/drawing/2014/main" id="{31B6390C-BC9D-46DD-8E3D-BE5DAF75686D}"/>
              </a:ext>
            </a:extLst>
          </p:cNvPr>
          <p:cNvSpPr txBox="1"/>
          <p:nvPr/>
        </p:nvSpPr>
        <p:spPr>
          <a:xfrm>
            <a:off x="6638544" y="4936841"/>
            <a:ext cx="5238823" cy="1364476"/>
          </a:xfrm>
          <a:prstGeom prst="rect">
            <a:avLst/>
          </a:prstGeom>
          <a:noFill/>
        </p:spPr>
        <p:txBody>
          <a:bodyPr wrap="square">
            <a:spAutoFit/>
          </a:bodyPr>
          <a:lstStyle/>
          <a:p>
            <a:pPr marL="342900" indent="-342900">
              <a:lnSpc>
                <a:spcPct val="150000"/>
              </a:lnSpc>
              <a:spcBef>
                <a:spcPts val="600"/>
              </a:spcBef>
              <a:buClr>
                <a:srgbClr val="00B0F0"/>
              </a:buClr>
              <a:buFont typeface="Wingdings" panose="05000000000000000000" pitchFamily="2" charset="2"/>
              <a:buChar char="u"/>
            </a:pPr>
            <a:r>
              <a:rPr lang="en-US" altLang="zh-CN" b="1" dirty="0">
                <a:latin typeface="Arial" panose="020B0604020202020204" pitchFamily="34" charset="0"/>
                <a:cs typeface="Arial" panose="020B0604020202020204" pitchFamily="34" charset="0"/>
              </a:rPr>
              <a:t>Dominant fungi: </a:t>
            </a:r>
            <a:r>
              <a:rPr lang="en-US" altLang="zh-CN" b="0" dirty="0">
                <a:effectLst/>
                <a:latin typeface="Arial" panose="020B0604020202020204" pitchFamily="34" charset="0"/>
                <a:cs typeface="Arial" panose="020B0604020202020204" pitchFamily="34" charset="0"/>
              </a:rPr>
              <a:t>Ascomycota, Basidiomycota</a:t>
            </a:r>
            <a:r>
              <a:rPr lang="en-US" altLang="zh-CN" dirty="0">
                <a:latin typeface="Arial" panose="020B0604020202020204" pitchFamily="34" charset="0"/>
                <a:cs typeface="Arial" panose="020B0604020202020204" pitchFamily="34" charset="0"/>
              </a:rPr>
              <a:t>, </a:t>
            </a:r>
            <a:r>
              <a:rPr lang="en-US" altLang="zh-CN" b="0" dirty="0">
                <a:effectLst/>
                <a:latin typeface="Arial" panose="020B0604020202020204" pitchFamily="34" charset="0"/>
                <a:cs typeface="Arial" panose="020B0604020202020204" pitchFamily="34" charset="0"/>
              </a:rPr>
              <a:t>Chytridiomycota </a:t>
            </a:r>
          </a:p>
          <a:p>
            <a:pPr marL="342900" indent="-342900">
              <a:lnSpc>
                <a:spcPct val="150000"/>
              </a:lnSpc>
              <a:spcBef>
                <a:spcPts val="600"/>
              </a:spcBef>
              <a:buClr>
                <a:srgbClr val="00B0F0"/>
              </a:buClr>
              <a:buFont typeface="Wingdings" panose="05000000000000000000" pitchFamily="2" charset="2"/>
              <a:buChar char="u"/>
            </a:pPr>
            <a:r>
              <a:rPr lang="en-US" altLang="zh-CN" b="1" dirty="0">
                <a:latin typeface="Arial" panose="020B0604020202020204" pitchFamily="34" charset="0"/>
                <a:cs typeface="Arial" panose="020B0604020202020204" pitchFamily="34" charset="0"/>
              </a:rPr>
              <a:t>Proportion: </a:t>
            </a:r>
            <a:r>
              <a:rPr lang="en-US" altLang="zh-CN" b="0" i="0" dirty="0">
                <a:effectLst/>
                <a:latin typeface="Arial" panose="020B0604020202020204" pitchFamily="34" charset="0"/>
                <a:cs typeface="Arial" panose="020B0604020202020204" pitchFamily="34" charset="0"/>
              </a:rPr>
              <a:t>more than </a:t>
            </a:r>
            <a:r>
              <a:rPr lang="en-US" altLang="zh-CN" b="0" i="0" dirty="0">
                <a:solidFill>
                  <a:srgbClr val="00B0F0"/>
                </a:solidFill>
                <a:effectLst/>
                <a:latin typeface="Arial" panose="020B0604020202020204" pitchFamily="34" charset="0"/>
                <a:cs typeface="Arial" panose="020B0604020202020204" pitchFamily="34" charset="0"/>
              </a:rPr>
              <a:t>50%</a:t>
            </a:r>
            <a:endParaRPr lang="zh-CN" altLang="en-US" dirty="0">
              <a:solidFill>
                <a:srgbClr val="00B0F0"/>
              </a:solidFill>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BD6F47E4-E77D-415C-822E-637B307F01C8}"/>
              </a:ext>
            </a:extLst>
          </p:cNvPr>
          <p:cNvSpPr txBox="1"/>
          <p:nvPr/>
        </p:nvSpPr>
        <p:spPr>
          <a:xfrm>
            <a:off x="10387875" y="20854"/>
            <a:ext cx="1804125" cy="369332"/>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PENG BOHAO</a:t>
            </a:r>
            <a:endParaRPr lang="zh-CN" altLang="en-US"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CFDF432A-4495-4AA6-9503-7F1E6D7C6E86}"/>
              </a:ext>
            </a:extLst>
          </p:cNvPr>
          <p:cNvSpPr txBox="1"/>
          <p:nvPr/>
        </p:nvSpPr>
        <p:spPr>
          <a:xfrm>
            <a:off x="11545821" y="6362393"/>
            <a:ext cx="409575" cy="276999"/>
          </a:xfrm>
          <a:prstGeom prst="rect">
            <a:avLst/>
          </a:prstGeom>
          <a:noFill/>
        </p:spPr>
        <p:txBody>
          <a:bodyPr wrap="square" rtlCol="0">
            <a:spAutoFit/>
          </a:bodyPr>
          <a:lstStyle/>
          <a:p>
            <a:r>
              <a:rPr lang="en-US" altLang="zh-CN" sz="1200" dirty="0"/>
              <a:t>6</a:t>
            </a:r>
            <a:endParaRPr lang="zh-CN" altLang="en-US" sz="1200" dirty="0"/>
          </a:p>
        </p:txBody>
      </p:sp>
      <p:grpSp>
        <p:nvGrpSpPr>
          <p:cNvPr id="17" name="组合 16">
            <a:extLst>
              <a:ext uri="{FF2B5EF4-FFF2-40B4-BE49-F238E27FC236}">
                <a16:creationId xmlns:a16="http://schemas.microsoft.com/office/drawing/2014/main" id="{42DB1FC5-A82F-4B26-8EFD-579EAB42F8C9}"/>
              </a:ext>
            </a:extLst>
          </p:cNvPr>
          <p:cNvGrpSpPr/>
          <p:nvPr/>
        </p:nvGrpSpPr>
        <p:grpSpPr>
          <a:xfrm>
            <a:off x="828358" y="958605"/>
            <a:ext cx="4948808" cy="3699118"/>
            <a:chOff x="828358" y="958605"/>
            <a:chExt cx="4948808" cy="3699118"/>
          </a:xfrm>
        </p:grpSpPr>
        <p:sp>
          <p:nvSpPr>
            <p:cNvPr id="13" name="文本框 12">
              <a:extLst>
                <a:ext uri="{FF2B5EF4-FFF2-40B4-BE49-F238E27FC236}">
                  <a16:creationId xmlns:a16="http://schemas.microsoft.com/office/drawing/2014/main" id="{21C8ECF0-59EF-4FC9-B1F9-0B579BD643A9}"/>
                </a:ext>
              </a:extLst>
            </p:cNvPr>
            <p:cNvSpPr txBox="1"/>
            <p:nvPr/>
          </p:nvSpPr>
          <p:spPr>
            <a:xfrm>
              <a:off x="879602" y="4349946"/>
              <a:ext cx="4846320" cy="307777"/>
            </a:xfrm>
            <a:prstGeom prst="rect">
              <a:avLst/>
            </a:prstGeom>
            <a:noFill/>
          </p:spPr>
          <p:txBody>
            <a:bodyPr wrap="square">
              <a:spAutoFit/>
            </a:bodyPr>
            <a:lstStyle/>
            <a:p>
              <a:pPr algn="ctr"/>
              <a:r>
                <a:rPr lang="en-US" altLang="zh-CN" sz="1400" dirty="0">
                  <a:latin typeface="Arial" panose="020B0604020202020204" pitchFamily="34" charset="0"/>
                  <a:cs typeface="Arial" panose="020B0604020202020204" pitchFamily="34" charset="0"/>
                </a:rPr>
                <a:t>Relative abundance of soil bacterial communities</a:t>
              </a:r>
              <a:endParaRPr lang="zh-CN" altLang="en-US" sz="1400" dirty="0">
                <a:latin typeface="Arial" panose="020B0604020202020204" pitchFamily="34" charset="0"/>
                <a:cs typeface="Arial" panose="020B0604020202020204" pitchFamily="34" charset="0"/>
              </a:endParaRPr>
            </a:p>
          </p:txBody>
        </p:sp>
        <p:pic>
          <p:nvPicPr>
            <p:cNvPr id="8" name="图片 7">
              <a:extLst>
                <a:ext uri="{FF2B5EF4-FFF2-40B4-BE49-F238E27FC236}">
                  <a16:creationId xmlns:a16="http://schemas.microsoft.com/office/drawing/2014/main" id="{508AA27D-7A35-4963-A47F-908FAE71A8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8358" y="958605"/>
              <a:ext cx="4948808" cy="3420000"/>
            </a:xfrm>
            <a:prstGeom prst="rect">
              <a:avLst/>
            </a:prstGeom>
          </p:spPr>
        </p:pic>
      </p:grpSp>
      <p:grpSp>
        <p:nvGrpSpPr>
          <p:cNvPr id="16" name="组合 15">
            <a:extLst>
              <a:ext uri="{FF2B5EF4-FFF2-40B4-BE49-F238E27FC236}">
                <a16:creationId xmlns:a16="http://schemas.microsoft.com/office/drawing/2014/main" id="{884E9D18-543C-40C4-892C-D497E5861C37}"/>
              </a:ext>
            </a:extLst>
          </p:cNvPr>
          <p:cNvGrpSpPr/>
          <p:nvPr/>
        </p:nvGrpSpPr>
        <p:grpSpPr>
          <a:xfrm>
            <a:off x="6752813" y="953513"/>
            <a:ext cx="5010284" cy="3701663"/>
            <a:chOff x="6752813" y="953513"/>
            <a:chExt cx="5010284" cy="3701663"/>
          </a:xfrm>
        </p:grpSpPr>
        <p:sp>
          <p:nvSpPr>
            <p:cNvPr id="14" name="文本框 13">
              <a:extLst>
                <a:ext uri="{FF2B5EF4-FFF2-40B4-BE49-F238E27FC236}">
                  <a16:creationId xmlns:a16="http://schemas.microsoft.com/office/drawing/2014/main" id="{5AE0AC61-74A4-414A-BA09-95CA04C4D1EF}"/>
                </a:ext>
              </a:extLst>
            </p:cNvPr>
            <p:cNvSpPr txBox="1"/>
            <p:nvPr/>
          </p:nvSpPr>
          <p:spPr>
            <a:xfrm>
              <a:off x="7110028" y="4347399"/>
              <a:ext cx="4640580" cy="307777"/>
            </a:xfrm>
            <a:prstGeom prst="rect">
              <a:avLst/>
            </a:prstGeom>
            <a:noFill/>
          </p:spPr>
          <p:txBody>
            <a:bodyPr wrap="square">
              <a:spAutoFit/>
            </a:bodyPr>
            <a:lstStyle/>
            <a:p>
              <a:pPr algn="ctr"/>
              <a:r>
                <a:rPr lang="en-US" altLang="zh-CN" sz="1400" dirty="0">
                  <a:latin typeface="Arial" panose="020B0604020202020204" pitchFamily="34" charset="0"/>
                  <a:cs typeface="Arial" panose="020B0604020202020204" pitchFamily="34" charset="0"/>
                </a:rPr>
                <a:t>Relative abundance of soil fungal communities</a:t>
              </a:r>
              <a:endParaRPr lang="zh-CN" altLang="en-US" sz="1400" dirty="0">
                <a:latin typeface="Arial" panose="020B0604020202020204" pitchFamily="34" charset="0"/>
                <a:cs typeface="Arial" panose="020B0604020202020204" pitchFamily="34" charset="0"/>
              </a:endParaRPr>
            </a:p>
          </p:txBody>
        </p:sp>
        <p:pic>
          <p:nvPicPr>
            <p:cNvPr id="15" name="图片 14">
              <a:extLst>
                <a:ext uri="{FF2B5EF4-FFF2-40B4-BE49-F238E27FC236}">
                  <a16:creationId xmlns:a16="http://schemas.microsoft.com/office/drawing/2014/main" id="{622714B1-DAEE-4F7A-B4BD-EB53AF11CB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52813" y="953513"/>
              <a:ext cx="5010284" cy="3420000"/>
            </a:xfrm>
            <a:prstGeom prst="rect">
              <a:avLst/>
            </a:prstGeom>
          </p:spPr>
        </p:pic>
      </p:grpSp>
      <p:sp>
        <p:nvSpPr>
          <p:cNvPr id="19" name="文本框 18">
            <a:extLst>
              <a:ext uri="{FF2B5EF4-FFF2-40B4-BE49-F238E27FC236}">
                <a16:creationId xmlns:a16="http://schemas.microsoft.com/office/drawing/2014/main" id="{FF97AF35-9DBE-407E-A615-79B0109131C7}"/>
              </a:ext>
            </a:extLst>
          </p:cNvPr>
          <p:cNvSpPr txBox="1"/>
          <p:nvPr/>
        </p:nvSpPr>
        <p:spPr>
          <a:xfrm>
            <a:off x="423285" y="162648"/>
            <a:ext cx="10063739" cy="492443"/>
          </a:xfrm>
          <a:prstGeom prst="rect">
            <a:avLst/>
          </a:prstGeom>
          <a:noFill/>
        </p:spPr>
        <p:txBody>
          <a:bodyPr wrap="square">
            <a:spAutoFit/>
          </a:bodyPr>
          <a:lstStyle/>
          <a:p>
            <a:r>
              <a:rPr lang="en-US" altLang="zh-CN" sz="2600" b="1" dirty="0">
                <a:latin typeface="Arial" panose="020B0604020202020204" pitchFamily="34" charset="0"/>
                <a:cs typeface="Arial" panose="020B0604020202020204" pitchFamily="34" charset="0"/>
              </a:rPr>
              <a:t>III. Results &amp; Interpretation —— Top 10 microbes</a:t>
            </a:r>
          </a:p>
        </p:txBody>
      </p:sp>
    </p:spTree>
    <p:extLst>
      <p:ext uri="{BB962C8B-B14F-4D97-AF65-F5344CB8AC3E}">
        <p14:creationId xmlns:p14="http://schemas.microsoft.com/office/powerpoint/2010/main" val="3869330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a:extLst>
              <a:ext uri="{FF2B5EF4-FFF2-40B4-BE49-F238E27FC236}">
                <a16:creationId xmlns:a16="http://schemas.microsoft.com/office/drawing/2014/main" id="{BB64283F-613B-4BCA-8B70-FE69E2C74F74}"/>
              </a:ext>
            </a:extLst>
          </p:cNvPr>
          <p:cNvSpPr txBox="1"/>
          <p:nvPr/>
        </p:nvSpPr>
        <p:spPr>
          <a:xfrm>
            <a:off x="998100" y="5112129"/>
            <a:ext cx="8793013" cy="1176541"/>
          </a:xfrm>
          <a:prstGeom prst="rect">
            <a:avLst/>
          </a:prstGeom>
          <a:noFill/>
        </p:spPr>
        <p:txBody>
          <a:bodyPr wrap="square">
            <a:spAutoFit/>
          </a:bodyPr>
          <a:lstStyle/>
          <a:p>
            <a:pPr marL="285750" indent="-285750">
              <a:lnSpc>
                <a:spcPct val="200000"/>
              </a:lnSpc>
              <a:buClr>
                <a:srgbClr val="00B0F0"/>
              </a:buClr>
              <a:buFont typeface="Wingdings" panose="05000000000000000000" pitchFamily="2" charset="2"/>
              <a:buChar char="u"/>
            </a:pPr>
            <a:r>
              <a:rPr lang="en-US" altLang="zh-CN" b="1" dirty="0">
                <a:latin typeface="Arial" panose="020B0604020202020204" pitchFamily="34" charset="0"/>
                <a:cs typeface="Arial" panose="020B0604020202020204" pitchFamily="34" charset="0"/>
              </a:rPr>
              <a:t> Shannon index:  </a:t>
            </a:r>
            <a:r>
              <a:rPr lang="en-US" altLang="zh-CN" dirty="0">
                <a:latin typeface="Arial" panose="020B0604020202020204" pitchFamily="34" charset="0"/>
                <a:cs typeface="Arial" panose="020B0604020202020204" pitchFamily="34" charset="0"/>
              </a:rPr>
              <a:t>the higher the Shannon index, the better the microbial diversity</a:t>
            </a:r>
          </a:p>
          <a:p>
            <a:pPr marL="285750" indent="-285750">
              <a:lnSpc>
                <a:spcPct val="200000"/>
              </a:lnSpc>
              <a:buClr>
                <a:srgbClr val="00B0F0"/>
              </a:buClr>
              <a:buFont typeface="Wingdings" panose="05000000000000000000" pitchFamily="2" charset="2"/>
              <a:buChar char="u"/>
            </a:pPr>
            <a:r>
              <a:rPr lang="en-US" altLang="zh-CN" b="1" dirty="0">
                <a:latin typeface="Arial" panose="020B0604020202020204" pitchFamily="34" charset="0"/>
                <a:cs typeface="Arial" panose="020B0604020202020204" pitchFamily="34" charset="0"/>
              </a:rPr>
              <a:t> Microbial diversity:  </a:t>
            </a:r>
            <a:r>
              <a:rPr lang="en-US" altLang="zh-CN" dirty="0">
                <a:latin typeface="Arial" panose="020B0604020202020204" pitchFamily="34" charset="0"/>
                <a:cs typeface="Arial" panose="020B0604020202020204" pitchFamily="34" charset="0"/>
              </a:rPr>
              <a:t>upstream </a:t>
            </a:r>
            <a:r>
              <a:rPr lang="zh-CN" altLang="en-US" sz="2000" dirty="0">
                <a:solidFill>
                  <a:srgbClr val="00B0F0"/>
                </a:solidFill>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 downstream</a:t>
            </a:r>
          </a:p>
        </p:txBody>
      </p:sp>
      <p:sp>
        <p:nvSpPr>
          <p:cNvPr id="15" name="文本框 14">
            <a:extLst>
              <a:ext uri="{FF2B5EF4-FFF2-40B4-BE49-F238E27FC236}">
                <a16:creationId xmlns:a16="http://schemas.microsoft.com/office/drawing/2014/main" id="{D3575EDE-A1D9-4D80-A78E-7D579C84A8CD}"/>
              </a:ext>
            </a:extLst>
          </p:cNvPr>
          <p:cNvSpPr txBox="1"/>
          <p:nvPr/>
        </p:nvSpPr>
        <p:spPr>
          <a:xfrm>
            <a:off x="10387875" y="20854"/>
            <a:ext cx="1804125" cy="369332"/>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PENG BOHAO</a:t>
            </a:r>
            <a:endParaRPr lang="zh-CN" altLang="en-US"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E0182445-E66A-4A2A-9865-36CEE2CE379A}"/>
              </a:ext>
            </a:extLst>
          </p:cNvPr>
          <p:cNvSpPr txBox="1"/>
          <p:nvPr/>
        </p:nvSpPr>
        <p:spPr>
          <a:xfrm>
            <a:off x="11545821" y="6362393"/>
            <a:ext cx="409575" cy="276999"/>
          </a:xfrm>
          <a:prstGeom prst="rect">
            <a:avLst/>
          </a:prstGeom>
          <a:noFill/>
        </p:spPr>
        <p:txBody>
          <a:bodyPr wrap="square" rtlCol="0">
            <a:spAutoFit/>
          </a:bodyPr>
          <a:lstStyle/>
          <a:p>
            <a:r>
              <a:rPr lang="en-US" altLang="zh-CN" sz="1200" dirty="0"/>
              <a:t>7</a:t>
            </a:r>
            <a:endParaRPr lang="zh-CN" altLang="en-US" sz="1200" dirty="0"/>
          </a:p>
        </p:txBody>
      </p:sp>
      <p:grpSp>
        <p:nvGrpSpPr>
          <p:cNvPr id="6" name="组合 5">
            <a:extLst>
              <a:ext uri="{FF2B5EF4-FFF2-40B4-BE49-F238E27FC236}">
                <a16:creationId xmlns:a16="http://schemas.microsoft.com/office/drawing/2014/main" id="{9A96C375-102B-4741-9718-F22F68388F16}"/>
              </a:ext>
            </a:extLst>
          </p:cNvPr>
          <p:cNvGrpSpPr/>
          <p:nvPr/>
        </p:nvGrpSpPr>
        <p:grpSpPr>
          <a:xfrm>
            <a:off x="879289" y="843420"/>
            <a:ext cx="5374026" cy="4033818"/>
            <a:chOff x="872182" y="843420"/>
            <a:chExt cx="5131187" cy="3742592"/>
          </a:xfrm>
        </p:grpSpPr>
        <p:pic>
          <p:nvPicPr>
            <p:cNvPr id="4" name="图片 3">
              <a:extLst>
                <a:ext uri="{FF2B5EF4-FFF2-40B4-BE49-F238E27FC236}">
                  <a16:creationId xmlns:a16="http://schemas.microsoft.com/office/drawing/2014/main" id="{1C758D87-5876-469F-AEA1-AD25FBFD26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2238" y="843420"/>
              <a:ext cx="2730661" cy="3420000"/>
            </a:xfrm>
            <a:prstGeom prst="rect">
              <a:avLst/>
            </a:prstGeom>
          </p:spPr>
        </p:pic>
        <p:sp>
          <p:nvSpPr>
            <p:cNvPr id="12" name="文本框 11">
              <a:extLst>
                <a:ext uri="{FF2B5EF4-FFF2-40B4-BE49-F238E27FC236}">
                  <a16:creationId xmlns:a16="http://schemas.microsoft.com/office/drawing/2014/main" id="{E6D83EDB-FFBA-4826-BEF6-2E0ABF56786E}"/>
                </a:ext>
              </a:extLst>
            </p:cNvPr>
            <p:cNvSpPr txBox="1"/>
            <p:nvPr/>
          </p:nvSpPr>
          <p:spPr>
            <a:xfrm>
              <a:off x="872182" y="4247458"/>
              <a:ext cx="5131187" cy="338554"/>
            </a:xfrm>
            <a:prstGeom prst="rect">
              <a:avLst/>
            </a:prstGeom>
            <a:noFill/>
          </p:spPr>
          <p:txBody>
            <a:bodyPr wrap="square">
              <a:spAutoFit/>
            </a:bodyPr>
            <a:lstStyle/>
            <a:p>
              <a:pPr algn="ctr"/>
              <a:r>
                <a:rPr lang="en-US" altLang="zh-CN" sz="1600" dirty="0">
                  <a:latin typeface="Arial" panose="020B0604020202020204" pitchFamily="34" charset="0"/>
                  <a:cs typeface="Arial" panose="020B0604020202020204" pitchFamily="34" charset="0"/>
                </a:rPr>
                <a:t>Abundance and diversity of soil bacterial communities</a:t>
              </a:r>
              <a:endParaRPr lang="zh-CN" altLang="en-US" sz="1600" dirty="0">
                <a:latin typeface="Arial" panose="020B0604020202020204" pitchFamily="34" charset="0"/>
                <a:cs typeface="Arial" panose="020B0604020202020204" pitchFamily="34" charset="0"/>
              </a:endParaRPr>
            </a:p>
          </p:txBody>
        </p:sp>
      </p:grpSp>
      <p:pic>
        <p:nvPicPr>
          <p:cNvPr id="8" name="图片 7">
            <a:extLst>
              <a:ext uri="{FF2B5EF4-FFF2-40B4-BE49-F238E27FC236}">
                <a16:creationId xmlns:a16="http://schemas.microsoft.com/office/drawing/2014/main" id="{6A38E369-747F-497B-9AC6-A8DB3C7ED6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20938" y="847090"/>
            <a:ext cx="2739460" cy="3669586"/>
          </a:xfrm>
          <a:prstGeom prst="rect">
            <a:avLst/>
          </a:prstGeom>
        </p:spPr>
      </p:pic>
      <p:sp>
        <p:nvSpPr>
          <p:cNvPr id="16" name="文本框 15">
            <a:extLst>
              <a:ext uri="{FF2B5EF4-FFF2-40B4-BE49-F238E27FC236}">
                <a16:creationId xmlns:a16="http://schemas.microsoft.com/office/drawing/2014/main" id="{E75EA3A0-6BEB-4100-AFD3-10AE1DE641E3}"/>
              </a:ext>
            </a:extLst>
          </p:cNvPr>
          <p:cNvSpPr txBox="1"/>
          <p:nvPr/>
        </p:nvSpPr>
        <p:spPr>
          <a:xfrm>
            <a:off x="6405353" y="4512340"/>
            <a:ext cx="4976182" cy="338554"/>
          </a:xfrm>
          <a:prstGeom prst="rect">
            <a:avLst/>
          </a:prstGeom>
          <a:noFill/>
        </p:spPr>
        <p:txBody>
          <a:bodyPr wrap="square">
            <a:spAutoFit/>
          </a:bodyPr>
          <a:lstStyle/>
          <a:p>
            <a:pPr algn="ctr"/>
            <a:r>
              <a:rPr lang="en-US" altLang="zh-CN" sz="1600" dirty="0">
                <a:latin typeface="Arial" panose="020B0604020202020204" pitchFamily="34" charset="0"/>
                <a:cs typeface="Arial" panose="020B0604020202020204" pitchFamily="34" charset="0"/>
              </a:rPr>
              <a:t>Abundance and diversity of soil fungi communities</a:t>
            </a:r>
            <a:endParaRPr lang="zh-CN" altLang="en-US" sz="1600" dirty="0">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0B96C926-0BCA-49F7-93D8-A2953FB5ED2E}"/>
              </a:ext>
            </a:extLst>
          </p:cNvPr>
          <p:cNvSpPr txBox="1"/>
          <p:nvPr/>
        </p:nvSpPr>
        <p:spPr>
          <a:xfrm>
            <a:off x="423285" y="162648"/>
            <a:ext cx="10063739" cy="492443"/>
          </a:xfrm>
          <a:prstGeom prst="rect">
            <a:avLst/>
          </a:prstGeom>
          <a:noFill/>
        </p:spPr>
        <p:txBody>
          <a:bodyPr wrap="square">
            <a:spAutoFit/>
          </a:bodyPr>
          <a:lstStyle/>
          <a:p>
            <a:r>
              <a:rPr lang="en-US" altLang="zh-CN" sz="2600" b="1" dirty="0">
                <a:latin typeface="Arial" panose="020B0604020202020204" pitchFamily="34" charset="0"/>
                <a:cs typeface="Arial" panose="020B0604020202020204" pitchFamily="34" charset="0"/>
              </a:rPr>
              <a:t>III. Results &amp; Interpretation —— α-Diversity: Shannon index</a:t>
            </a:r>
          </a:p>
        </p:txBody>
      </p:sp>
    </p:spTree>
    <p:extLst>
      <p:ext uri="{BB962C8B-B14F-4D97-AF65-F5344CB8AC3E}">
        <p14:creationId xmlns:p14="http://schemas.microsoft.com/office/powerpoint/2010/main" val="2257576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00DC2694-618F-4155-89EF-82F981C7818B}"/>
              </a:ext>
            </a:extLst>
          </p:cNvPr>
          <p:cNvGrpSpPr/>
          <p:nvPr/>
        </p:nvGrpSpPr>
        <p:grpSpPr>
          <a:xfrm>
            <a:off x="6351249" y="698941"/>
            <a:ext cx="4846319" cy="4110895"/>
            <a:chOff x="7324647" y="590788"/>
            <a:chExt cx="4846319" cy="4110895"/>
          </a:xfrm>
        </p:grpSpPr>
        <p:sp>
          <p:nvSpPr>
            <p:cNvPr id="16" name="文本框 15">
              <a:extLst>
                <a:ext uri="{FF2B5EF4-FFF2-40B4-BE49-F238E27FC236}">
                  <a16:creationId xmlns:a16="http://schemas.microsoft.com/office/drawing/2014/main" id="{E75EA3A0-6BEB-4100-AFD3-10AE1DE641E3}"/>
                </a:ext>
              </a:extLst>
            </p:cNvPr>
            <p:cNvSpPr txBox="1"/>
            <p:nvPr/>
          </p:nvSpPr>
          <p:spPr>
            <a:xfrm>
              <a:off x="7324647" y="4363129"/>
              <a:ext cx="4846319" cy="338554"/>
            </a:xfrm>
            <a:prstGeom prst="rect">
              <a:avLst/>
            </a:prstGeom>
            <a:noFill/>
          </p:spPr>
          <p:txBody>
            <a:bodyPr wrap="square">
              <a:spAutoFit/>
            </a:bodyPr>
            <a:lstStyle/>
            <a:p>
              <a:pPr algn="ctr"/>
              <a:r>
                <a:rPr lang="en-US" altLang="zh-CN" sz="1600" dirty="0">
                  <a:latin typeface="Arial" panose="020B0604020202020204" pitchFamily="34" charset="0"/>
                  <a:cs typeface="Arial" panose="020B0604020202020204" pitchFamily="34" charset="0"/>
                </a:rPr>
                <a:t>Abundance and diversity of soil fungi communities</a:t>
              </a:r>
              <a:endParaRPr lang="zh-CN" altLang="en-US" sz="1600" dirty="0">
                <a:latin typeface="Arial" panose="020B0604020202020204" pitchFamily="34" charset="0"/>
                <a:cs typeface="Arial" panose="020B0604020202020204" pitchFamily="34" charset="0"/>
              </a:endParaRPr>
            </a:p>
          </p:txBody>
        </p:sp>
        <p:pic>
          <p:nvPicPr>
            <p:cNvPr id="3" name="图片 2">
              <a:extLst>
                <a:ext uri="{FF2B5EF4-FFF2-40B4-BE49-F238E27FC236}">
                  <a16:creationId xmlns:a16="http://schemas.microsoft.com/office/drawing/2014/main" id="{B3492F3E-EA3B-42E7-AC85-9DC76093B9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01713" y="590788"/>
              <a:ext cx="2978194" cy="3839626"/>
            </a:xfrm>
            <a:prstGeom prst="rect">
              <a:avLst/>
            </a:prstGeom>
          </p:spPr>
        </p:pic>
      </p:grpSp>
      <p:sp>
        <p:nvSpPr>
          <p:cNvPr id="20" name="文本框 19">
            <a:extLst>
              <a:ext uri="{FF2B5EF4-FFF2-40B4-BE49-F238E27FC236}">
                <a16:creationId xmlns:a16="http://schemas.microsoft.com/office/drawing/2014/main" id="{BB64283F-613B-4BCA-8B70-FE69E2C74F74}"/>
              </a:ext>
            </a:extLst>
          </p:cNvPr>
          <p:cNvSpPr txBox="1"/>
          <p:nvPr/>
        </p:nvSpPr>
        <p:spPr>
          <a:xfrm>
            <a:off x="998100" y="5219072"/>
            <a:ext cx="8793013" cy="1079847"/>
          </a:xfrm>
          <a:prstGeom prst="rect">
            <a:avLst/>
          </a:prstGeom>
          <a:noFill/>
        </p:spPr>
        <p:txBody>
          <a:bodyPr wrap="square">
            <a:spAutoFit/>
          </a:bodyPr>
          <a:lstStyle/>
          <a:p>
            <a:pPr marL="285750" indent="-285750">
              <a:lnSpc>
                <a:spcPct val="150000"/>
              </a:lnSpc>
              <a:spcAft>
                <a:spcPts val="600"/>
              </a:spcAft>
              <a:buClr>
                <a:srgbClr val="00B0F0"/>
              </a:buClr>
              <a:buFont typeface="Wingdings" panose="05000000000000000000" pitchFamily="2" charset="2"/>
              <a:buChar char="u"/>
            </a:pPr>
            <a:r>
              <a:rPr lang="en-US" altLang="zh-CN" b="1" dirty="0">
                <a:latin typeface="Arial" panose="020B0604020202020204" pitchFamily="34" charset="0"/>
                <a:cs typeface="Arial" panose="020B0604020202020204" pitchFamily="34" charset="0"/>
              </a:rPr>
              <a:t> Simpson index:  </a:t>
            </a:r>
            <a:r>
              <a:rPr lang="en-US" altLang="zh-CN" dirty="0">
                <a:latin typeface="Arial" panose="020B0604020202020204" pitchFamily="34" charset="0"/>
                <a:cs typeface="Arial" panose="020B0604020202020204" pitchFamily="34" charset="0"/>
              </a:rPr>
              <a:t>the lower the Simpson index, the better the microbial diversity</a:t>
            </a:r>
          </a:p>
          <a:p>
            <a:pPr marL="285750" indent="-285750">
              <a:lnSpc>
                <a:spcPct val="150000"/>
              </a:lnSpc>
              <a:buClr>
                <a:srgbClr val="00B0F0"/>
              </a:buClr>
              <a:buFont typeface="Wingdings" panose="05000000000000000000" pitchFamily="2" charset="2"/>
              <a:buChar char="u"/>
            </a:pPr>
            <a:r>
              <a:rPr lang="en-US" altLang="zh-CN" b="1" dirty="0">
                <a:latin typeface="Arial" panose="020B0604020202020204" pitchFamily="34" charset="0"/>
                <a:cs typeface="Arial" panose="020B0604020202020204" pitchFamily="34" charset="0"/>
              </a:rPr>
              <a:t> Microbial diversity:  </a:t>
            </a:r>
            <a:r>
              <a:rPr lang="en-US" altLang="zh-CN" dirty="0">
                <a:latin typeface="Arial" panose="020B0604020202020204" pitchFamily="34" charset="0"/>
                <a:cs typeface="Arial" panose="020B0604020202020204" pitchFamily="34" charset="0"/>
              </a:rPr>
              <a:t>upstream </a:t>
            </a:r>
            <a:r>
              <a:rPr lang="zh-CN" altLang="en-US" sz="2000" dirty="0">
                <a:solidFill>
                  <a:srgbClr val="00B0F0"/>
                </a:solidFill>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 downstream  </a:t>
            </a:r>
            <a:r>
              <a:rPr lang="zh-CN" altLang="en-US" sz="2400" b="1" dirty="0">
                <a:solidFill>
                  <a:srgbClr val="FF0000"/>
                </a:solidFill>
                <a:latin typeface="Arial" panose="020B0604020202020204" pitchFamily="34" charset="0"/>
                <a:cs typeface="Arial" panose="020B0604020202020204" pitchFamily="34" charset="0"/>
              </a:rPr>
              <a:t>？</a:t>
            </a:r>
            <a:endParaRPr lang="en-US" altLang="zh-CN" b="1" dirty="0">
              <a:solidFill>
                <a:srgbClr val="FF0000"/>
              </a:solidFill>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D3575EDE-A1D9-4D80-A78E-7D579C84A8CD}"/>
              </a:ext>
            </a:extLst>
          </p:cNvPr>
          <p:cNvSpPr txBox="1"/>
          <p:nvPr/>
        </p:nvSpPr>
        <p:spPr>
          <a:xfrm>
            <a:off x="10387875" y="20854"/>
            <a:ext cx="1804125" cy="369332"/>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PENG BOHAO</a:t>
            </a:r>
            <a:endParaRPr lang="zh-CN" altLang="en-US"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E0182445-E66A-4A2A-9865-36CEE2CE379A}"/>
              </a:ext>
            </a:extLst>
          </p:cNvPr>
          <p:cNvSpPr txBox="1"/>
          <p:nvPr/>
        </p:nvSpPr>
        <p:spPr>
          <a:xfrm>
            <a:off x="11545821" y="6362393"/>
            <a:ext cx="409575" cy="276999"/>
          </a:xfrm>
          <a:prstGeom prst="rect">
            <a:avLst/>
          </a:prstGeom>
          <a:noFill/>
        </p:spPr>
        <p:txBody>
          <a:bodyPr wrap="square" rtlCol="0">
            <a:spAutoFit/>
          </a:bodyPr>
          <a:lstStyle/>
          <a:p>
            <a:r>
              <a:rPr lang="en-US" altLang="zh-CN" sz="1200" dirty="0"/>
              <a:t>8</a:t>
            </a:r>
            <a:endParaRPr lang="zh-CN" altLang="en-US" sz="1200" dirty="0"/>
          </a:p>
        </p:txBody>
      </p:sp>
      <p:grpSp>
        <p:nvGrpSpPr>
          <p:cNvPr id="13" name="组合 12">
            <a:extLst>
              <a:ext uri="{FF2B5EF4-FFF2-40B4-BE49-F238E27FC236}">
                <a16:creationId xmlns:a16="http://schemas.microsoft.com/office/drawing/2014/main" id="{59E567DD-DBC9-4146-8A67-CBCF6D0CF0CC}"/>
              </a:ext>
            </a:extLst>
          </p:cNvPr>
          <p:cNvGrpSpPr/>
          <p:nvPr/>
        </p:nvGrpSpPr>
        <p:grpSpPr>
          <a:xfrm>
            <a:off x="879602" y="933741"/>
            <a:ext cx="5059332" cy="3876095"/>
            <a:chOff x="879602" y="825588"/>
            <a:chExt cx="5059332" cy="3876095"/>
          </a:xfrm>
        </p:grpSpPr>
        <p:sp>
          <p:nvSpPr>
            <p:cNvPr id="12" name="文本框 11">
              <a:extLst>
                <a:ext uri="{FF2B5EF4-FFF2-40B4-BE49-F238E27FC236}">
                  <a16:creationId xmlns:a16="http://schemas.microsoft.com/office/drawing/2014/main" id="{E6D83EDB-FFBA-4826-BEF6-2E0ABF56786E}"/>
                </a:ext>
              </a:extLst>
            </p:cNvPr>
            <p:cNvSpPr txBox="1"/>
            <p:nvPr/>
          </p:nvSpPr>
          <p:spPr>
            <a:xfrm>
              <a:off x="879602" y="4363129"/>
              <a:ext cx="5059332" cy="338554"/>
            </a:xfrm>
            <a:prstGeom prst="rect">
              <a:avLst/>
            </a:prstGeom>
            <a:noFill/>
          </p:spPr>
          <p:txBody>
            <a:bodyPr wrap="square">
              <a:spAutoFit/>
            </a:bodyPr>
            <a:lstStyle/>
            <a:p>
              <a:pPr algn="ctr"/>
              <a:r>
                <a:rPr lang="en-US" altLang="zh-CN" sz="1600" dirty="0">
                  <a:latin typeface="Arial" panose="020B0604020202020204" pitchFamily="34" charset="0"/>
                  <a:cs typeface="Arial" panose="020B0604020202020204" pitchFamily="34" charset="0"/>
                </a:rPr>
                <a:t>Abundance and diversity of soil bacterial communities</a:t>
              </a:r>
              <a:endParaRPr lang="zh-CN" altLang="en-US" sz="1600" dirty="0">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07FEFCBE-DE9C-4762-99EF-AFCC0B5FAB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0171" y="825588"/>
              <a:ext cx="2978194" cy="3537541"/>
            </a:xfrm>
            <a:prstGeom prst="rect">
              <a:avLst/>
            </a:prstGeom>
          </p:spPr>
        </p:pic>
      </p:grpSp>
      <p:sp>
        <p:nvSpPr>
          <p:cNvPr id="14" name="文本框 13">
            <a:extLst>
              <a:ext uri="{FF2B5EF4-FFF2-40B4-BE49-F238E27FC236}">
                <a16:creationId xmlns:a16="http://schemas.microsoft.com/office/drawing/2014/main" id="{21275C68-C9BC-4201-BBCB-9684D3EF0D5B}"/>
              </a:ext>
            </a:extLst>
          </p:cNvPr>
          <p:cNvSpPr txBox="1"/>
          <p:nvPr/>
        </p:nvSpPr>
        <p:spPr>
          <a:xfrm>
            <a:off x="423285" y="162648"/>
            <a:ext cx="9556457" cy="492443"/>
          </a:xfrm>
          <a:prstGeom prst="rect">
            <a:avLst/>
          </a:prstGeom>
          <a:noFill/>
        </p:spPr>
        <p:txBody>
          <a:bodyPr wrap="square">
            <a:spAutoFit/>
          </a:bodyPr>
          <a:lstStyle/>
          <a:p>
            <a:r>
              <a:rPr lang="en-US" altLang="zh-CN" sz="2600" b="1" dirty="0">
                <a:latin typeface="Arial" panose="020B0604020202020204" pitchFamily="34" charset="0"/>
                <a:cs typeface="Arial" panose="020B0604020202020204" pitchFamily="34" charset="0"/>
              </a:rPr>
              <a:t>III. Results &amp; Interpretation —— </a:t>
            </a:r>
            <a:r>
              <a:rPr lang="en-US" altLang="zh-CN" sz="2400" b="1" dirty="0">
                <a:latin typeface="Arial" panose="020B0604020202020204" pitchFamily="34" charset="0"/>
                <a:cs typeface="Arial" panose="020B0604020202020204" pitchFamily="34" charset="0"/>
              </a:rPr>
              <a:t>α-Diversity: Simpson index</a:t>
            </a:r>
            <a:endParaRPr lang="en-US" altLang="zh-CN" sz="2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09171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12318}"/>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12318}"/>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3905</TotalTime>
  <Words>1408</Words>
  <Application>Microsoft Office PowerPoint</Application>
  <PresentationFormat>宽屏</PresentationFormat>
  <Paragraphs>201</Paragraphs>
  <Slides>17</Slides>
  <Notes>11</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17</vt:i4>
      </vt:variant>
    </vt:vector>
  </HeadingPairs>
  <TitlesOfParts>
    <vt:vector size="25" baseType="lpstr">
      <vt:lpstr>等线</vt:lpstr>
      <vt:lpstr>等线 Light</vt:lpstr>
      <vt:lpstr>Arial</vt:lpstr>
      <vt:lpstr>Calibri</vt:lpstr>
      <vt:lpstr>Times New Roman</vt:lpstr>
      <vt:lpstr>Wingdings</vt:lpstr>
      <vt:lpstr>自定义设计方案</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蓝色抽象曲线</dc:title>
  <dc:creator>PBH</dc:creator>
  <cp:keywords>www.1ppt.com</cp:keywords>
  <dc:description>www.1ppt.com</dc:description>
  <cp:lastModifiedBy>Yixin Guo</cp:lastModifiedBy>
  <cp:revision>94</cp:revision>
  <dcterms:created xsi:type="dcterms:W3CDTF">2021-01-27T06:24:00Z</dcterms:created>
  <dcterms:modified xsi:type="dcterms:W3CDTF">2023-10-27T16:43:50Z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65F2BD4DC83B453FBCF4979604B76712</vt:lpwstr>
  </property>
  <property fmtid="{D5CDD505-2E9C-101B-9397-08002B2CF9AE}" pid="3" name="KSOProductBuildVer">
    <vt:lpwstr>2052-11.1.0.10700</vt:lpwstr>
  </property>
</Properties>
</file>